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2"/>
  </p:notesMasterIdLst>
  <p:sldIdLst>
    <p:sldId id="256" r:id="rId2"/>
    <p:sldId id="273" r:id="rId3"/>
    <p:sldId id="278" r:id="rId4"/>
    <p:sldId id="268" r:id="rId5"/>
    <p:sldId id="266" r:id="rId6"/>
    <p:sldId id="271" r:id="rId7"/>
    <p:sldId id="272" r:id="rId8"/>
    <p:sldId id="270" r:id="rId9"/>
    <p:sldId id="267" r:id="rId10"/>
    <p:sldId id="262" r:id="rId11"/>
    <p:sldId id="260" r:id="rId12"/>
    <p:sldId id="269" r:id="rId13"/>
    <p:sldId id="280" r:id="rId14"/>
    <p:sldId id="279" r:id="rId15"/>
    <p:sldId id="263" r:id="rId16"/>
    <p:sldId id="264" r:id="rId17"/>
    <p:sldId id="265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FF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180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B8B0D5-AD0E-4D01-90DE-F5EBDE46B232}" type="datetimeFigureOut">
              <a:rPr lang="ru-RU" smtClean="0"/>
              <a:t>15.01.2026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FE2BD5-A622-4B8E-AD4B-304882F69B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760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FCE2E-B475-41F1-B955-3C3258DB0356}" type="datetime1">
              <a:rPr lang="ru-RU" smtClean="0"/>
              <a:t>15.01.2026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1/20.01.2025</a:t>
            </a:r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6628E3D7-F50F-47B5-8A29-2F51308062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612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54326-E4B4-4967-BA0C-146A6C769B54}" type="datetime1">
              <a:rPr lang="ru-RU" smtClean="0"/>
              <a:t>15.01.2026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1/20.01.2025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628E3D7-F50F-47B5-8A29-2F51308062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653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5E3DC-57C5-49F6-9580-74043D3EB656}" type="datetime1">
              <a:rPr lang="ru-RU" smtClean="0"/>
              <a:t>15.01.2026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1/20.01.2025</a:t>
            </a:r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628E3D7-F50F-47B5-8A29-2F513080625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94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A73A8-FF82-4AE2-A22B-D2757ADB53D4}" type="datetime1">
              <a:rPr lang="ru-RU" smtClean="0"/>
              <a:t>15.01.2026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1/20.01.2025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628E3D7-F50F-47B5-8A29-2F51308062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6973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E56B-1DAE-48E5-A69E-12C8D2F4D89E}" type="datetime1">
              <a:rPr lang="ru-RU" smtClean="0"/>
              <a:t>15.01.2026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1/20.01.2025</a:t>
            </a:r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628E3D7-F50F-47B5-8A29-2F513080625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152911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8A1C-2E2A-4057-B9FA-071AC425D9F4}" type="datetime1">
              <a:rPr lang="ru-RU" smtClean="0"/>
              <a:t>15.01.2026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1/20.01.2025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628E3D7-F50F-47B5-8A29-2F51308062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8070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30D5D-171F-47FB-80F9-903AB4BC98C4}" type="datetime1">
              <a:rPr lang="ru-RU" smtClean="0"/>
              <a:t>15.01.2026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1/20.01.2025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E3D7-F50F-47B5-8A29-2F51308062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6781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62576-9E98-497D-8A8E-E8229A6AACDF}" type="datetime1">
              <a:rPr lang="ru-RU" smtClean="0"/>
              <a:t>15.01.2026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1/20.01.2025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E3D7-F50F-47B5-8A29-2F51308062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944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654FC-C27D-4C6A-B542-77AA16846562}" type="datetime1">
              <a:rPr lang="ru-RU" smtClean="0"/>
              <a:t>15.01.2026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1/20.01.2025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E3D7-F50F-47B5-8A29-2F51308062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646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73BDA-C28A-4208-BF72-35E13B2D3DC4}" type="datetime1">
              <a:rPr lang="ru-RU" smtClean="0"/>
              <a:t>15.01.2026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1/20.01.2025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628E3D7-F50F-47B5-8A29-2F51308062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883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A8BFC-3454-4F04-89BA-2F683F4ED836}" type="datetime1">
              <a:rPr lang="ru-RU" smtClean="0"/>
              <a:t>15.01.2026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1/20.01.2025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6628E3D7-F50F-47B5-8A29-2F51308062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677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CBB88-FB6D-4873-AD91-DA81D003A029}" type="datetime1">
              <a:rPr lang="ru-RU" smtClean="0"/>
              <a:t>15.01.2026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1/20.01.2025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6628E3D7-F50F-47B5-8A29-2F51308062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706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197D-679E-450D-AC58-4FDD1F3ABA38}" type="datetime1">
              <a:rPr lang="ru-RU" smtClean="0"/>
              <a:t>15.01.2026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1/20.01.2025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E3D7-F50F-47B5-8A29-2F51308062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629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F9D1D-6320-4EB1-89F3-3D8950D59A65}" type="datetime1">
              <a:rPr lang="ru-RU" smtClean="0"/>
              <a:t>15.01.2026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1/20.01.2025</a:t>
            </a:r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E3D7-F50F-47B5-8A29-2F51308062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602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5C9DE-1229-43A1-94F2-A0BB4B9DFEF9}" type="datetime1">
              <a:rPr lang="ru-RU" smtClean="0"/>
              <a:t>15.01.2026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1/20.01.2025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E3D7-F50F-47B5-8A29-2F51308062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218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73A6C-3EA8-4911-A153-6D602D1653F3}" type="datetime1">
              <a:rPr lang="ru-RU" smtClean="0"/>
              <a:t>15.01.2026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1/20.01.2025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628E3D7-F50F-47B5-8A29-2F51308062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523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1D10C-0914-49DF-AD64-9ACA143ADA22}" type="datetime1">
              <a:rPr lang="ru-RU" smtClean="0"/>
              <a:t>15.01.2026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/>
              <a:t>1/20.01.2025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628E3D7-F50F-47B5-8A29-2F51308062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439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57CEB94-DD77-4BBF-9CEA-DB01E85F4085}"/>
              </a:ext>
            </a:extLst>
          </p:cNvPr>
          <p:cNvSpPr txBox="1"/>
          <p:nvPr/>
        </p:nvSpPr>
        <p:spPr>
          <a:xfrm>
            <a:off x="506362" y="2005665"/>
            <a:ext cx="8131276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ОБЩИЕ НАПОМИНАНИЯ ДЛЯ ВЕДУЩИХ ОЦЕНЩИКОВ ДЛЯ</a:t>
            </a:r>
          </a:p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ЕДИНООБРАЗНОГО ПОДХОДА К ОЦЕНКЕ И</a:t>
            </a:r>
          </a:p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ОФОРМЛЕНИЯ ДОКУМЕНТОВ</a:t>
            </a:r>
          </a:p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ПО ОЦЕНКЕ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6D6B6C-8955-45BA-9714-369EC652298C}"/>
              </a:ext>
            </a:extLst>
          </p:cNvPr>
          <p:cNvSpPr txBox="1"/>
          <p:nvPr/>
        </p:nvSpPr>
        <p:spPr>
          <a:xfrm>
            <a:off x="2287166" y="4930935"/>
            <a:ext cx="4569668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1.	ПЕРЕД ОЦЕНКОЙ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2.	ВО ВРЕМЯ ОЦЕНКИ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3.	ПОСЛЕ ОЦЕНКИ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4.	ДРУГИЕ ОБЩИЙ АСПЕКТЫ</a:t>
            </a:r>
          </a:p>
          <a:p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D4A398C-0859-47E0-8674-A4E38CEEE1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5" t="16797" r="63373" b="69922"/>
          <a:stretch>
            <a:fillRect/>
          </a:stretch>
        </p:blipFill>
        <p:spPr bwMode="auto">
          <a:xfrm>
            <a:off x="3400220" y="248032"/>
            <a:ext cx="2343560" cy="1468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E964BE2-E89B-4881-A83F-4CB291E2B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4844" y="6407462"/>
            <a:ext cx="5716488" cy="365125"/>
          </a:xfrm>
        </p:spPr>
        <p:txBody>
          <a:bodyPr/>
          <a:lstStyle/>
          <a:p>
            <a:r>
              <a:rPr lang="ru-RU" dirty="0"/>
              <a:t>Ф.КЦА-ПА 3 ООС.Ф  2/12.01.2026</a:t>
            </a:r>
          </a:p>
        </p:txBody>
      </p:sp>
    </p:spTree>
    <p:extLst>
      <p:ext uri="{BB962C8B-B14F-4D97-AF65-F5344CB8AC3E}">
        <p14:creationId xmlns:p14="http://schemas.microsoft.com/office/powerpoint/2010/main" val="22909953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10B78ED-40A9-47DB-9D16-0DC0CAACF16B}"/>
              </a:ext>
            </a:extLst>
          </p:cNvPr>
          <p:cNvSpPr txBox="1"/>
          <p:nvPr/>
        </p:nvSpPr>
        <p:spPr>
          <a:xfrm>
            <a:off x="3474534" y="103569"/>
            <a:ext cx="273091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100" b="1" dirty="0"/>
              <a:t>ВО ВРЕМЯ ОЦЕНКИ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4DAF7F-6D9B-437C-AC21-1606F9331420}"/>
              </a:ext>
            </a:extLst>
          </p:cNvPr>
          <p:cNvSpPr txBox="1"/>
          <p:nvPr/>
        </p:nvSpPr>
        <p:spPr>
          <a:xfrm>
            <a:off x="1514594" y="3206168"/>
            <a:ext cx="725643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y-KG" sz="1600" b="1" dirty="0">
                <a:latin typeface="Arial" panose="020B0604020202020204" pitchFamily="34" charset="0"/>
                <a:cs typeface="Arial" panose="020B0604020202020204" pitchFamily="34" charset="0"/>
              </a:rPr>
              <a:t>Требования регулирующих органов</a:t>
            </a:r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indent="-88900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- Ведущим оценщиком и членами ЭГ (где требуется) оценивается соответствие национальным НПА и наднациональному законодательству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4DAF7F-6D9B-437C-AC21-1606F9331420}"/>
              </a:ext>
            </a:extLst>
          </p:cNvPr>
          <p:cNvSpPr txBox="1"/>
          <p:nvPr/>
        </p:nvSpPr>
        <p:spPr>
          <a:xfrm>
            <a:off x="1514593" y="4684570"/>
            <a:ext cx="725643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y-KG" sz="1600" b="1" dirty="0">
                <a:latin typeface="Arial" panose="020B0604020202020204" pitchFamily="34" charset="0"/>
                <a:cs typeface="Arial" panose="020B0604020202020204" pitchFamily="34" charset="0"/>
              </a:rPr>
              <a:t>Требования органов осуществляющих официльное признание (КЦА)</a:t>
            </a:r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6213" indent="-176213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- Ведущим оценщиком и членами ЭГ (где требуется) оценивается соответствие политикам и процедурам КЦА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134F1B-10D4-41D6-B1EC-DFFAC6FC6C08}"/>
              </a:ext>
            </a:extLst>
          </p:cNvPr>
          <p:cNvSpPr txBox="1"/>
          <p:nvPr/>
        </p:nvSpPr>
        <p:spPr>
          <a:xfrm>
            <a:off x="1514594" y="804900"/>
            <a:ext cx="641502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Беспристрастность: 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Должен быть проверен объем работ с учетом времени на проведение 1-ого испытаний/ инспекции</a:t>
            </a:r>
          </a:p>
          <a:p>
            <a:pPr marL="214313" indent="-214313">
              <a:buFontTx/>
              <a:buChar char="-"/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-  Должно быть проверено отсутствие прямой зависимости объема работ и заработной платы персонала</a:t>
            </a:r>
          </a:p>
          <a:p>
            <a:pPr marL="285750" indent="-285750">
              <a:buFontTx/>
              <a:buChar char="-"/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Оба этих фактора расцениваются как риск беспристрастности</a:t>
            </a:r>
          </a:p>
          <a:p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66498D-F8A8-4A1E-A81C-C7E0C8A2FE32}"/>
              </a:ext>
            </a:extLst>
          </p:cNvPr>
          <p:cNvSpPr txBox="1"/>
          <p:nvPr/>
        </p:nvSpPr>
        <p:spPr>
          <a:xfrm>
            <a:off x="1514593" y="6373874"/>
            <a:ext cx="457200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2/12.01.2026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3062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10FE50F-DD96-43B7-B613-2289ADF0745A}"/>
              </a:ext>
            </a:extLst>
          </p:cNvPr>
          <p:cNvSpPr txBox="1"/>
          <p:nvPr/>
        </p:nvSpPr>
        <p:spPr>
          <a:xfrm>
            <a:off x="1646639" y="877730"/>
            <a:ext cx="723189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- наличие документов в СМ по использованию знака аккредитации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для вновь аккредитуемых ООС</a:t>
            </a:r>
          </a:p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- применение знака аккредитации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для уже аккредитованных ООС</a:t>
            </a:r>
          </a:p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- отсутствие превышения области аккредитации</a:t>
            </a:r>
          </a:p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- наличие Договора на применение знака аккредитации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7238D1-D6C4-41D5-96E7-4F053E3966FB}"/>
              </a:ext>
            </a:extLst>
          </p:cNvPr>
          <p:cNvSpPr txBox="1"/>
          <p:nvPr/>
        </p:nvSpPr>
        <p:spPr>
          <a:xfrm>
            <a:off x="3267570" y="93781"/>
            <a:ext cx="2792787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100" b="1" dirty="0"/>
              <a:t>ВО ВРЕМЯ ОЦЕНКИ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D4742096-651A-4708-85F7-9F0E6CCB2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1350" y="6389111"/>
            <a:ext cx="5716488" cy="365125"/>
          </a:xfrm>
        </p:spPr>
        <p:txBody>
          <a:bodyPr/>
          <a:lstStyle/>
          <a:p>
            <a:r>
              <a:rPr kumimoji="0" lang="ru-RU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2/12.01.2026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67570" y="487817"/>
            <a:ext cx="28440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Отчеты о результатах: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86919" y="3351340"/>
            <a:ext cx="45701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Отчеты о результатах лабораторий</a:t>
            </a:r>
            <a:b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включенных в единый реестр ЕАЭС: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6345" y="3177140"/>
            <a:ext cx="1055661" cy="99472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10FE50F-DD96-43B7-B613-2289ADF0745A}"/>
              </a:ext>
            </a:extLst>
          </p:cNvPr>
          <p:cNvSpPr txBox="1"/>
          <p:nvPr/>
        </p:nvSpPr>
        <p:spPr>
          <a:xfrm>
            <a:off x="1547304" y="4117921"/>
            <a:ext cx="653470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ПП КР №469 от 14 августа 2024 года № 469</a:t>
            </a:r>
          </a:p>
          <a:p>
            <a:r>
              <a:rPr lang="ru-RU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Аккредитованным испытательным лабораториям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, проводящим исследования (испытания, измерения) с 20 августа 2024 года, обеспечить использование информационной системы «единого окна» для оформления электронных протоколов лабораторных испытаний при оценке соответствия продукции требованиям технических регламентов </a:t>
            </a:r>
            <a:r>
              <a:rPr lang="ru-RU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Кыргызской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 Республики </a:t>
            </a:r>
            <a:r>
              <a:rPr lang="ru-RU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Евразийского экономического союза 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в целях формирования национального реестра выданных протоколов лабораторных испытаний.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547304" y="5714186"/>
            <a:ext cx="65626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Неиспользование АЭИС расценивается как нарушение </a:t>
            </a:r>
          </a:p>
          <a:p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п. 5.4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ISO/IEC 17025</a:t>
            </a:r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5.2.2 n2 </a:t>
            </a:r>
            <a:r>
              <a:rPr lang="en-US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IlAC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P-15 05/2020)</a:t>
            </a:r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B97AE9-5939-45B8-A7C8-2A56A6849759}"/>
              </a:ext>
            </a:extLst>
          </p:cNvPr>
          <p:cNvSpPr txBox="1"/>
          <p:nvPr/>
        </p:nvSpPr>
        <p:spPr>
          <a:xfrm>
            <a:off x="1219200" y="2301341"/>
            <a:ext cx="753151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Прослеживаемость записей по объекту испытаний /инспекции от заявки – распределение работ – рабочие записи – отчет о результатах</a:t>
            </a:r>
          </a:p>
        </p:txBody>
      </p:sp>
    </p:spTree>
    <p:extLst>
      <p:ext uri="{BB962C8B-B14F-4D97-AF65-F5344CB8AC3E}">
        <p14:creationId xmlns:p14="http://schemas.microsoft.com/office/powerpoint/2010/main" val="26716048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88F2F24-0B8F-4D90-BE92-5F9F82F73888}"/>
              </a:ext>
            </a:extLst>
          </p:cNvPr>
          <p:cNvSpPr txBox="1"/>
          <p:nvPr/>
        </p:nvSpPr>
        <p:spPr>
          <a:xfrm>
            <a:off x="1363736" y="3873417"/>
            <a:ext cx="641502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Поставщики: </a:t>
            </a:r>
          </a:p>
          <a:p>
            <a:pPr marL="176213" indent="-176213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-  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критерии компетентности поставщиков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(если закупки проводятся через тендер)/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список одобренных поставщиков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(если закупки проводятся свободно обычно применимо для частных ООС), </a:t>
            </a:r>
          </a:p>
          <a:p>
            <a:pPr marL="214313" indent="-214313">
              <a:buFontTx/>
              <a:buChar char="-"/>
            </a:pP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оценка поставщиков</a:t>
            </a:r>
          </a:p>
          <a:p>
            <a:pPr marL="214313" indent="-214313">
              <a:buFontTx/>
              <a:buChar char="-"/>
            </a:pP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критерии к приобретаемым закупкам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(товарам/услугам/субподряд),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мониторинг поставщиков после приобретения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5AB4F9-374C-48F8-9B49-50C37C75D513}"/>
              </a:ext>
            </a:extLst>
          </p:cNvPr>
          <p:cNvSpPr txBox="1"/>
          <p:nvPr/>
        </p:nvSpPr>
        <p:spPr>
          <a:xfrm>
            <a:off x="3193026" y="357066"/>
            <a:ext cx="2696497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100" b="1" dirty="0"/>
              <a:t>ВО ВРЕМЯ ОЦЕНКИ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EFB750CA-353E-41BC-BB97-EBCD11766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3029" y="6344611"/>
            <a:ext cx="5716488" cy="365125"/>
          </a:xfrm>
        </p:spPr>
        <p:txBody>
          <a:bodyPr/>
          <a:lstStyle/>
          <a:p>
            <a:r>
              <a:rPr kumimoji="0" lang="ru-RU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2/12.01.2026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63736" y="2958208"/>
            <a:ext cx="70496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Оборудование:</a:t>
            </a:r>
          </a:p>
          <a:p>
            <a:pPr marL="214313" indent="-214313">
              <a:buFontTx/>
              <a:buChar char="-"/>
            </a:pP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в частных ООС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документы об аренде, приобретении оборудования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4DAF7F-6D9B-437C-AC21-1606F9331420}"/>
              </a:ext>
            </a:extLst>
          </p:cNvPr>
          <p:cNvSpPr txBox="1"/>
          <p:nvPr/>
        </p:nvSpPr>
        <p:spPr>
          <a:xfrm>
            <a:off x="1387577" y="772564"/>
            <a:ext cx="7636678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Персонал: </a:t>
            </a:r>
          </a:p>
          <a:p>
            <a:pPr marL="176213" indent="-176213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-   личное дело, (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в частных ООС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также трудовые книжки, личные карточки персонала согласно трудового кодекса)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Положение об оплате труда персонала, 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авторизация конкретных лиц на допуск к работе,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контроль и мониторинг персонала, 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соблюдение плана обучения, 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отчет перед КЦА в случае кадровых изменений.</a:t>
            </a:r>
          </a:p>
        </p:txBody>
      </p:sp>
    </p:spTree>
    <p:extLst>
      <p:ext uri="{BB962C8B-B14F-4D97-AF65-F5344CB8AC3E}">
        <p14:creationId xmlns:p14="http://schemas.microsoft.com/office/powerpoint/2010/main" val="35484595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E487645-1D6C-4816-880B-340319DAD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3086" y="6352119"/>
            <a:ext cx="5716488" cy="365125"/>
          </a:xfrm>
        </p:spPr>
        <p:txBody>
          <a:bodyPr/>
          <a:lstStyle/>
          <a:p>
            <a:r>
              <a:rPr kumimoji="0" lang="ru-RU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2/12.01.2026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49613E-3559-413B-92C8-0F6DC78DB57D}"/>
              </a:ext>
            </a:extLst>
          </p:cNvPr>
          <p:cNvSpPr txBox="1"/>
          <p:nvPr/>
        </p:nvSpPr>
        <p:spPr>
          <a:xfrm>
            <a:off x="1466922" y="2129214"/>
            <a:ext cx="7677078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Критерии участия в проверках квалификации и других межлабораторных сличениях</a:t>
            </a:r>
          </a:p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КЦА ПЛ 2: </a:t>
            </a: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- посмотреть соответствие плану сличений, 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заполнить форму Д, 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если имелись неудовлетворительные результаты участия, сообщение КЦА </a:t>
            </a: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и применение КД, эффективности КД.</a:t>
            </a:r>
          </a:p>
          <a:p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Критерии прослеживаемости КЦА ПЛ 1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применимые требований связанных с соблюдением программы калибровки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компетентность поставщиков услуг калибровки,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наличие сертификатов калибровки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2AA3F4-FC92-4441-A2A3-A16F9698C76E}"/>
              </a:ext>
            </a:extLst>
          </p:cNvPr>
          <p:cNvSpPr txBox="1"/>
          <p:nvPr/>
        </p:nvSpPr>
        <p:spPr>
          <a:xfrm>
            <a:off x="1466922" y="5291175"/>
            <a:ext cx="626518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Заключение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по проверке каждой политики должно содержать фразу </a:t>
            </a:r>
          </a:p>
          <a:p>
            <a:r>
              <a:rPr lang="ru-RU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«Политика КЦА ПЛ… выполняется/не выполняется»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4CFC24-AE9A-44A3-8F19-30E4CC1935B3}"/>
              </a:ext>
            </a:extLst>
          </p:cNvPr>
          <p:cNvSpPr txBox="1"/>
          <p:nvPr/>
        </p:nvSpPr>
        <p:spPr>
          <a:xfrm>
            <a:off x="1466922" y="937023"/>
            <a:ext cx="729061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Политика КЦА ПЛ 12</a:t>
            </a:r>
          </a:p>
          <a:p>
            <a:pPr marL="285750" indent="-285750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 документах СМ должен быть установлен вид области аккредитации</a:t>
            </a:r>
          </a:p>
          <a:p>
            <a:pPr marL="285750" indent="-285750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При наличии гибкой области ОА содержит виды гибкости, а СМ управление гибкой областью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8D220D-C797-48B2-BD1C-53C54C05DD6C}"/>
              </a:ext>
            </a:extLst>
          </p:cNvPr>
          <p:cNvSpPr txBox="1"/>
          <p:nvPr/>
        </p:nvSpPr>
        <p:spPr>
          <a:xfrm>
            <a:off x="3497826" y="291578"/>
            <a:ext cx="2696497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100" b="1" dirty="0"/>
              <a:t>ВО ВРЕМЯ ОЦЕНКИ</a:t>
            </a:r>
          </a:p>
        </p:txBody>
      </p:sp>
    </p:spTree>
    <p:extLst>
      <p:ext uri="{BB962C8B-B14F-4D97-AF65-F5344CB8AC3E}">
        <p14:creationId xmlns:p14="http://schemas.microsoft.com/office/powerpoint/2010/main" val="19579438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544091" y="6438290"/>
            <a:ext cx="5716488" cy="365125"/>
          </a:xfrm>
        </p:spPr>
        <p:txBody>
          <a:bodyPr/>
          <a:lstStyle/>
          <a:p>
            <a:r>
              <a:rPr kumimoji="0" lang="ru-RU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2/12.01.2026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81748B-CB9A-42BC-A51E-4DB00A5FB6C3}"/>
              </a:ext>
            </a:extLst>
          </p:cNvPr>
          <p:cNvSpPr txBox="1"/>
          <p:nvPr/>
        </p:nvSpPr>
        <p:spPr>
          <a:xfrm>
            <a:off x="1544091" y="628359"/>
            <a:ext cx="6415021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Управление документами и записями: </a:t>
            </a: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Наличие подтверждений управляемости документов внутри аккредитованного ООС: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Колонтитулы в документах и записях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Выделение изменений в документах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Дата издания документов и форматов записей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Список/и документов и записей (совместно или отдельно)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Наличие архива отмененных документов и форматов записей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81748B-CB9A-42BC-A51E-4DB00A5FB6C3}"/>
              </a:ext>
            </a:extLst>
          </p:cNvPr>
          <p:cNvSpPr txBox="1"/>
          <p:nvPr/>
        </p:nvSpPr>
        <p:spPr>
          <a:xfrm>
            <a:off x="1364489" y="2732676"/>
            <a:ext cx="641502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y-KG" sz="1600" b="1" dirty="0">
                <a:latin typeface="Arial" panose="020B0604020202020204" pitchFamily="34" charset="0"/>
                <a:cs typeface="Arial" panose="020B0604020202020204" pitchFamily="34" charset="0"/>
              </a:rPr>
              <a:t>Колонтитулы обязательно должны быть в документах и форматах записей </a:t>
            </a:r>
            <a:r>
              <a:rPr lang="ky-KG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рамках действующей СМ самого ООС </a:t>
            </a:r>
            <a:endParaRPr lang="ru-RU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077E22-DC67-4487-AE5D-07086422EFC8}"/>
              </a:ext>
            </a:extLst>
          </p:cNvPr>
          <p:cNvSpPr txBox="1"/>
          <p:nvPr/>
        </p:nvSpPr>
        <p:spPr>
          <a:xfrm>
            <a:off x="3403352" y="138725"/>
            <a:ext cx="2696497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100" b="1" dirty="0"/>
              <a:t>ВО ВРЕМЯ ОЦЕНКИ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5ECA194-A220-4E98-BF09-1F1390E93E08}"/>
              </a:ext>
            </a:extLst>
          </p:cNvPr>
          <p:cNvSpPr/>
          <p:nvPr/>
        </p:nvSpPr>
        <p:spPr>
          <a:xfrm>
            <a:off x="1171347" y="3897012"/>
            <a:ext cx="2104103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b="1" dirty="0"/>
              <a:t>Несоответствия</a:t>
            </a:r>
            <a:endParaRPr lang="ru-RU" b="1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EE3DDB6-291B-48FA-B692-2250109DCF74}"/>
              </a:ext>
            </a:extLst>
          </p:cNvPr>
          <p:cNvSpPr/>
          <p:nvPr/>
        </p:nvSpPr>
        <p:spPr>
          <a:xfrm>
            <a:off x="1171346" y="4663945"/>
            <a:ext cx="2104103" cy="5847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b="1" dirty="0">
                <a:solidFill>
                  <a:schemeClr val="tx1"/>
                </a:solidFill>
              </a:rPr>
              <a:t>План КД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04D148-A47B-4CE5-A952-1519D50BE3D3}"/>
              </a:ext>
            </a:extLst>
          </p:cNvPr>
          <p:cNvSpPr txBox="1"/>
          <p:nvPr/>
        </p:nvSpPr>
        <p:spPr>
          <a:xfrm>
            <a:off x="3311173" y="3363280"/>
            <a:ext cx="3274143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100" b="1" dirty="0"/>
              <a:t>ООС должен иметь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0110E12E-730F-4BA9-900E-0D42F3DD5CA1}"/>
              </a:ext>
            </a:extLst>
          </p:cNvPr>
          <p:cNvSpPr/>
          <p:nvPr/>
        </p:nvSpPr>
        <p:spPr>
          <a:xfrm>
            <a:off x="3806776" y="3889121"/>
            <a:ext cx="2104103" cy="5847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b="1" dirty="0">
                <a:solidFill>
                  <a:schemeClr val="tx1"/>
                </a:solidFill>
              </a:rPr>
              <a:t>РИСКИ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B79BCBD3-F7BD-4979-9703-A84A1398C8AB}"/>
              </a:ext>
            </a:extLst>
          </p:cNvPr>
          <p:cNvSpPr/>
          <p:nvPr/>
        </p:nvSpPr>
        <p:spPr>
          <a:xfrm>
            <a:off x="6442204" y="4663946"/>
            <a:ext cx="2104103" cy="5847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sz="1600" b="1" dirty="0">
                <a:solidFill>
                  <a:schemeClr val="tx1"/>
                </a:solidFill>
              </a:rPr>
              <a:t>План улучшений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83FE51F3-CBBC-4231-B5D9-9471EDF70599}"/>
              </a:ext>
            </a:extLst>
          </p:cNvPr>
          <p:cNvSpPr/>
          <p:nvPr/>
        </p:nvSpPr>
        <p:spPr>
          <a:xfrm>
            <a:off x="6442205" y="3889122"/>
            <a:ext cx="2104103" cy="584775"/>
          </a:xfrm>
          <a:prstGeom prst="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b="1" dirty="0">
                <a:solidFill>
                  <a:schemeClr val="tx1"/>
                </a:solidFill>
              </a:rPr>
              <a:t>План улучшений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36C94695-4BF9-4294-A9A8-C685A54380B4}"/>
              </a:ext>
            </a:extLst>
          </p:cNvPr>
          <p:cNvSpPr/>
          <p:nvPr/>
        </p:nvSpPr>
        <p:spPr>
          <a:xfrm>
            <a:off x="3806776" y="4655388"/>
            <a:ext cx="2104103" cy="8801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sz="1200" b="1" dirty="0">
                <a:solidFill>
                  <a:schemeClr val="tx1"/>
                </a:solidFill>
              </a:rPr>
              <a:t>План реагирования на риски </a:t>
            </a:r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Ξ </a:t>
            </a:r>
            <a:r>
              <a:rPr lang="ky-KG" sz="1200" b="1" dirty="0">
                <a:solidFill>
                  <a:schemeClr val="tx1"/>
                </a:solidFill>
              </a:rPr>
              <a:t>план предупреждающих действий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9BBBDA-888E-42BB-B518-9BE9D0B0A2F9}"/>
              </a:ext>
            </a:extLst>
          </p:cNvPr>
          <p:cNvSpPr txBox="1"/>
          <p:nvPr/>
        </p:nvSpPr>
        <p:spPr>
          <a:xfrm>
            <a:off x="913822" y="5383697"/>
            <a:ext cx="261914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План КД (8.7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ISO/IEC 17025)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≠</a:t>
            </a:r>
          </a:p>
          <a:p>
            <a:pPr algn="ctr"/>
            <a:r>
              <a:rPr lang="ky-KG" sz="1200" b="1" dirty="0">
                <a:latin typeface="Arial" panose="020B0604020202020204" pitchFamily="34" charset="0"/>
                <a:cs typeface="Arial" panose="020B0604020202020204" pitchFamily="34" charset="0"/>
              </a:rPr>
              <a:t>Регистрация несоответствий</a:t>
            </a:r>
          </a:p>
          <a:p>
            <a:pPr algn="ctr"/>
            <a:r>
              <a:rPr lang="ky-KG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ky-KG" sz="1200" b="1" dirty="0">
                <a:latin typeface="Arial" panose="020B0604020202020204" pitchFamily="34" charset="0"/>
                <a:cs typeface="Arial" panose="020B0604020202020204" pitchFamily="34" charset="0"/>
              </a:rPr>
              <a:t>7.10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ISO/IEC 17025)</a:t>
            </a:r>
          </a:p>
        </p:txBody>
      </p:sp>
    </p:spTree>
    <p:extLst>
      <p:ext uri="{BB962C8B-B14F-4D97-AF65-F5344CB8AC3E}">
        <p14:creationId xmlns:p14="http://schemas.microsoft.com/office/powerpoint/2010/main" val="5923187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0266B09-5841-4DC4-87BE-37C14CD9FDB2}"/>
              </a:ext>
            </a:extLst>
          </p:cNvPr>
          <p:cNvSpPr txBox="1"/>
          <p:nvPr/>
        </p:nvSpPr>
        <p:spPr>
          <a:xfrm>
            <a:off x="1654277" y="2706555"/>
            <a:ext cx="649666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Если </a:t>
            </a: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по причинам, не зависящим от группы оценки, оценка должна быть остановлена, </a:t>
            </a:r>
          </a:p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на месте должен быть подготовлен акт, подписанный всеми участвующими сторонами.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080969-80F7-467D-A5C0-F28E5C38B145}"/>
              </a:ext>
            </a:extLst>
          </p:cNvPr>
          <p:cNvSpPr txBox="1"/>
          <p:nvPr/>
        </p:nvSpPr>
        <p:spPr>
          <a:xfrm>
            <a:off x="1654276" y="664302"/>
            <a:ext cx="6496665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Если</a:t>
            </a: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во время оценки OОC желает приостановить или сократить одно или несколько испытаний/калибровок своей области аккредитации, </a:t>
            </a: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- ООС должен незамедлительно отправить официальное письмо в КЦА,</a:t>
            </a: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- план оценки должен быть изменен и переподписан с ООС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CAD199-F240-4659-8266-CB9DBD155910}"/>
              </a:ext>
            </a:extLst>
          </p:cNvPr>
          <p:cNvSpPr txBox="1"/>
          <p:nvPr/>
        </p:nvSpPr>
        <p:spPr>
          <a:xfrm>
            <a:off x="3086903" y="228507"/>
            <a:ext cx="2773123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100" b="1" dirty="0"/>
              <a:t>ВО ВРЕМЯ ОЦЕНКИ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CF296F-2CDF-4102-AD8C-FD4AEC828811}"/>
              </a:ext>
            </a:extLst>
          </p:cNvPr>
          <p:cNvSpPr txBox="1"/>
          <p:nvPr/>
        </p:nvSpPr>
        <p:spPr>
          <a:xfrm>
            <a:off x="1457632" y="4482737"/>
            <a:ext cx="66933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Членам оценочной группы запрещено давать советы.</a:t>
            </a:r>
          </a:p>
          <a:p>
            <a:endParaRPr lang="ru-RU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Члены группы оценки не могут предлагать свои услуги в качестве консультантов.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28D60F55-72A5-417D-BB94-A162A8570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ru-RU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2/12.01.2026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67254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0B9A31F-233A-4E2B-BAF9-844813642F68}"/>
              </a:ext>
            </a:extLst>
          </p:cNvPr>
          <p:cNvSpPr txBox="1"/>
          <p:nvPr/>
        </p:nvSpPr>
        <p:spPr>
          <a:xfrm>
            <a:off x="1710813" y="149317"/>
            <a:ext cx="6931741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100" b="1" dirty="0"/>
              <a:t>Правила формулирования несоответствий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67DB1B-A878-46CC-85BF-98CE27896557}"/>
              </a:ext>
            </a:extLst>
          </p:cNvPr>
          <p:cNvSpPr txBox="1"/>
          <p:nvPr/>
        </p:nvSpPr>
        <p:spPr>
          <a:xfrm>
            <a:off x="1343332" y="612844"/>
            <a:ext cx="7397545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580" algn="just"/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</a:t>
            </a:r>
            <a:r>
              <a:rPr lang="ky-K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четко указать </a:t>
            </a:r>
            <a:r>
              <a:rPr lang="ky-KG" b="1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факт несоответствия с указанием наблюдаемой ситуации и идентификацией рассматриваемых документов и записей </a:t>
            </a:r>
            <a:r>
              <a:rPr lang="ky-K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(например: название, идентификация издания, номер записи, журнал, номер бланка и др. возможные варианты обозначения документа или записи) в зависимости от конкретной ситуации. </a:t>
            </a:r>
            <a:endParaRPr lang="ru-RU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49580" algn="just"/>
            <a:r>
              <a:rPr lang="ru-RU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избегать переписывания содержаний правил или документа/</a:t>
            </a:r>
            <a:r>
              <a:rPr lang="ru-RU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ов</a:t>
            </a:r>
            <a:r>
              <a:rPr lang="ru-RU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который/</a:t>
            </a:r>
            <a:r>
              <a:rPr lang="ru-RU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ые</a:t>
            </a:r>
            <a:r>
              <a:rPr lang="ru-RU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нарушены;</a:t>
            </a:r>
            <a:endParaRPr lang="ru-RU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49580" algn="just"/>
            <a:r>
              <a:rPr lang="ru-RU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избегать изложение несоответствия рекомендательного характера (не допускается использовать слова «рекомендуется», «следует»). </a:t>
            </a:r>
            <a:r>
              <a:rPr lang="ru-RU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При изложении несоответствия рекомендуется использовать выражения: «отсутствует», «не установлено» и т.д.;</a:t>
            </a:r>
            <a:endParaRPr lang="ru-RU" sz="16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49580" algn="just"/>
            <a:r>
              <a:rPr lang="ru-RU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конкретно указать пункт, раздел соответствующих(го) стандартов(а) и/или других(го) документов(а), определяющих(го) работу ООС и касающихся (его) к аккредитации, который(е) нарушен(ы).</a:t>
            </a:r>
            <a:endParaRPr lang="ru-RU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D055BF06-3D05-44EC-916A-9A89EEBAA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1/20.01.2025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C81332-DF8F-4B7F-A33B-E30876AE3542}"/>
              </a:ext>
            </a:extLst>
          </p:cNvPr>
          <p:cNvSpPr txBox="1"/>
          <p:nvPr/>
        </p:nvSpPr>
        <p:spPr>
          <a:xfrm>
            <a:off x="1343332" y="5481795"/>
            <a:ext cx="76669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C00000"/>
                </a:solidFill>
              </a:rPr>
              <a:t>Единственный идентификатор, который не следует указывать, - это имена людей.</a:t>
            </a:r>
          </a:p>
        </p:txBody>
      </p:sp>
    </p:spTree>
    <p:extLst>
      <p:ext uri="{BB962C8B-B14F-4D97-AF65-F5344CB8AC3E}">
        <p14:creationId xmlns:p14="http://schemas.microsoft.com/office/powerpoint/2010/main" val="40192076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4691118-3177-4EBD-B147-2EB38E97B06F}"/>
              </a:ext>
            </a:extLst>
          </p:cNvPr>
          <p:cNvSpPr txBox="1"/>
          <p:nvPr/>
        </p:nvSpPr>
        <p:spPr>
          <a:xfrm>
            <a:off x="1045812" y="536370"/>
            <a:ext cx="6931741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580" algn="just"/>
            <a:r>
              <a:rPr lang="ky-KG" sz="14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Все обнаружения делят на </a:t>
            </a:r>
            <a:r>
              <a:rPr lang="ky-KG" sz="14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несоответсвия</a:t>
            </a:r>
            <a:r>
              <a:rPr lang="ky-KG" sz="14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и </a:t>
            </a:r>
            <a:r>
              <a:rPr lang="ru-RU" sz="1400" b="1" dirty="0">
                <a:solidFill>
                  <a:srgbClr val="0000CC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комментарии</a:t>
            </a:r>
            <a:endParaRPr lang="ru-RU" sz="1400" b="1" dirty="0">
              <a:solidFill>
                <a:srgbClr val="0000CC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49580" algn="just"/>
            <a:endParaRPr lang="ru-RU" sz="14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indent="449580" algn="just"/>
            <a:r>
              <a:rPr lang="ru-RU" sz="14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К</a:t>
            </a:r>
            <a:r>
              <a:rPr lang="ru-RU" sz="14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несоответствиям (Н) </a:t>
            </a:r>
            <a:r>
              <a:rPr lang="ru-RU" sz="14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относят, обнаружения выявленные экспертной группой КЦА, которые имеют однозначные доказательства (установлено в документах, наличие доказанных фактов несоответствия, установленным требованиям);</a:t>
            </a:r>
            <a:endParaRPr lang="ru-RU" sz="1400" dirty="0">
              <a:solidFill>
                <a:srgbClr val="FF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630555" algn="just"/>
            <a:endParaRPr lang="ky-KG" sz="1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49580" algn="just"/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Обнаружения, которые могут являться несоответствиями, но не имеют достаточных  доказательств со стороны экспертной группы КЦА (результаты интервью, отсутствие документально установленных процессов при наличии их фактического выполнения) относят</a:t>
            </a:r>
            <a:r>
              <a:rPr lang="ru-RU" sz="1400" dirty="0">
                <a:solidFill>
                  <a:srgbClr val="0000CC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к комментариям (К).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FC3C65-5315-4153-8077-311416814EEF}"/>
              </a:ext>
            </a:extLst>
          </p:cNvPr>
          <p:cNvSpPr txBox="1"/>
          <p:nvPr/>
        </p:nvSpPr>
        <p:spPr>
          <a:xfrm>
            <a:off x="1724238" y="74705"/>
            <a:ext cx="693174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y-KG" sz="2400" b="1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Классификация обнаружений</a:t>
            </a:r>
            <a:endParaRPr lang="ru-RU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57CC2838-D247-48EA-97D3-2ACBA0237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85215" y="6398457"/>
            <a:ext cx="5716488" cy="365125"/>
          </a:xfrm>
        </p:spPr>
        <p:txBody>
          <a:bodyPr/>
          <a:lstStyle/>
          <a:p>
            <a:r>
              <a:rPr kumimoji="0" lang="ru-RU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2/12.01.2026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266B09-5841-4DC4-87BE-37C14CD9FDB2}"/>
              </a:ext>
            </a:extLst>
          </p:cNvPr>
          <p:cNvSpPr txBox="1"/>
          <p:nvPr/>
        </p:nvSpPr>
        <p:spPr>
          <a:xfrm>
            <a:off x="2401150" y="5594031"/>
            <a:ext cx="6496665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Несоответствия считаются только по пунктам стандарта.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 учет не входят:</a:t>
            </a:r>
          </a:p>
          <a:p>
            <a:pPr marL="285750" indent="-285750">
              <a:buFontTx/>
              <a:buChar char="-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перечисления внутри пункта стандарта;</a:t>
            </a:r>
          </a:p>
          <a:p>
            <a:pPr marL="285750" indent="-285750">
              <a:buFontTx/>
              <a:buChar char="-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пункты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ILAC P</a:t>
            </a:r>
            <a:r>
              <a:rPr lang="ky-KG" sz="14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15 </a:t>
            </a:r>
            <a:r>
              <a:rPr lang="ky-KG" sz="1400" dirty="0">
                <a:latin typeface="Arial" panose="020B0604020202020204" pitchFamily="34" charset="0"/>
                <a:cs typeface="Arial" panose="020B0604020202020204" pitchFamily="34" charset="0"/>
              </a:rPr>
              <a:t>и руководсттв по применению международных стандартов на схемы аккредитации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FC3C65-5315-4153-8077-311416814EEF}"/>
              </a:ext>
            </a:extLst>
          </p:cNvPr>
          <p:cNvSpPr txBox="1"/>
          <p:nvPr/>
        </p:nvSpPr>
        <p:spPr>
          <a:xfrm>
            <a:off x="1966074" y="5207963"/>
            <a:ext cx="693174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y-KG" sz="2400" b="1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Подсчет числа несоответствий</a:t>
            </a:r>
            <a:endParaRPr lang="ru-RU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1D132BAA-0261-4518-AC16-9E62AE54BF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602792"/>
              </p:ext>
            </p:extLst>
          </p:nvPr>
        </p:nvGraphicFramePr>
        <p:xfrm>
          <a:off x="1093649" y="3120559"/>
          <a:ext cx="6705600" cy="2043574"/>
        </p:xfrm>
        <a:graphic>
          <a:graphicData uri="http://schemas.openxmlformats.org/drawingml/2006/table">
            <a:tbl>
              <a:tblPr firstRow="1" firstCol="1" bandRow="1"/>
              <a:tblGrid>
                <a:gridCol w="1400070">
                  <a:extLst>
                    <a:ext uri="{9D8B030D-6E8A-4147-A177-3AD203B41FA5}">
                      <a16:colId xmlns:a16="http://schemas.microsoft.com/office/drawing/2014/main" val="1792451049"/>
                    </a:ext>
                  </a:extLst>
                </a:gridCol>
                <a:gridCol w="1308136">
                  <a:extLst>
                    <a:ext uri="{9D8B030D-6E8A-4147-A177-3AD203B41FA5}">
                      <a16:colId xmlns:a16="http://schemas.microsoft.com/office/drawing/2014/main" val="492531022"/>
                    </a:ext>
                  </a:extLst>
                </a:gridCol>
                <a:gridCol w="1180500">
                  <a:extLst>
                    <a:ext uri="{9D8B030D-6E8A-4147-A177-3AD203B41FA5}">
                      <a16:colId xmlns:a16="http://schemas.microsoft.com/office/drawing/2014/main" val="1351362733"/>
                    </a:ext>
                  </a:extLst>
                </a:gridCol>
                <a:gridCol w="1458265">
                  <a:extLst>
                    <a:ext uri="{9D8B030D-6E8A-4147-A177-3AD203B41FA5}">
                      <a16:colId xmlns:a16="http://schemas.microsoft.com/office/drawing/2014/main" val="2905152237"/>
                    </a:ext>
                  </a:extLst>
                </a:gridCol>
                <a:gridCol w="1358629">
                  <a:extLst>
                    <a:ext uri="{9D8B030D-6E8A-4147-A177-3AD203B41FA5}">
                      <a16:colId xmlns:a16="http://schemas.microsoft.com/office/drawing/2014/main" val="549663039"/>
                    </a:ext>
                  </a:extLst>
                </a:gridCol>
              </a:tblGrid>
              <a:tr h="405716"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y-KG" sz="9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y-KG" sz="1100" b="1" baseline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y-KG" sz="1100" b="1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Требование стандарта</a:t>
                      </a:r>
                      <a:endParaRPr lang="ru-RU" sz="1050" b="1" baseline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1000"/>
                        </a:spcAft>
                      </a:pPr>
                      <a:r>
                        <a:rPr lang="ky-KG" sz="9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Выполнение</a:t>
                      </a:r>
                      <a:endParaRPr lang="ru-RU" sz="105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0901754"/>
                  </a:ext>
                </a:extLst>
              </a:tr>
              <a:tr h="462744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1000"/>
                        </a:spcAft>
                      </a:pPr>
                      <a:r>
                        <a:rPr lang="ky-KG" sz="9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Выполняется</a:t>
                      </a:r>
                      <a:endParaRPr lang="ru-RU" sz="105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1000"/>
                        </a:spcAft>
                      </a:pPr>
                      <a:r>
                        <a:rPr lang="ky-KG" sz="9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Выполянется слишком сложно, не систематизировано</a:t>
                      </a:r>
                      <a:endParaRPr lang="ru-RU" sz="105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1000"/>
                        </a:spcAft>
                      </a:pPr>
                      <a:r>
                        <a:rPr lang="ky-KG" sz="9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 выполняется</a:t>
                      </a:r>
                      <a:endParaRPr lang="ru-RU" sz="1050" b="1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1713265"/>
                  </a:ext>
                </a:extLst>
              </a:tr>
              <a:tr h="392229">
                <a:tc row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1000"/>
                        </a:spcAft>
                      </a:pPr>
                      <a:r>
                        <a:rPr lang="ky-KG" sz="9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Документирование</a:t>
                      </a:r>
                      <a:endParaRPr lang="ru-RU" sz="1050" b="1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1000"/>
                        </a:spcAft>
                      </a:pPr>
                      <a:r>
                        <a:rPr lang="ky-KG" sz="9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Документировано</a:t>
                      </a:r>
                      <a:endParaRPr lang="ru-RU" sz="105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ky-KG" sz="9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соответсвие</a:t>
                      </a:r>
                      <a:endParaRPr lang="ru-RU" sz="105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ky-KG" sz="9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комментарий</a:t>
                      </a:r>
                      <a:endParaRPr lang="ru-RU" sz="105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ky-KG" sz="9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несооответсвие</a:t>
                      </a:r>
                      <a:endParaRPr lang="ru-RU" sz="105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3251645"/>
                  </a:ext>
                </a:extLst>
              </a:tr>
              <a:tr h="4057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1000"/>
                        </a:spcAft>
                      </a:pPr>
                      <a:r>
                        <a:rPr lang="ky-KG" sz="9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Документировано частично</a:t>
                      </a:r>
                      <a:endParaRPr lang="ru-RU" sz="1050" b="1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ky-KG" sz="9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комментарий</a:t>
                      </a:r>
                      <a:endParaRPr lang="ru-RU" sz="105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ky-KG" sz="9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комментарий</a:t>
                      </a:r>
                      <a:endParaRPr lang="ru-RU" sz="105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ky-KG" sz="9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несооответсвие</a:t>
                      </a:r>
                      <a:endParaRPr lang="ru-RU" sz="105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829409"/>
                  </a:ext>
                </a:extLst>
              </a:tr>
              <a:tr h="3717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1000"/>
                        </a:spcAft>
                      </a:pPr>
                      <a:r>
                        <a:rPr lang="ky-KG" sz="9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 документировано</a:t>
                      </a:r>
                      <a:endParaRPr lang="ru-RU" sz="1050" b="1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ky-KG" sz="9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несооответсвие</a:t>
                      </a:r>
                      <a:endParaRPr lang="ru-RU" sz="105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ky-KG" sz="9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несооответсвие</a:t>
                      </a:r>
                      <a:endParaRPr lang="ru-RU" sz="105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ky-KG" sz="9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несооответсвие</a:t>
                      </a:r>
                      <a:endParaRPr lang="ru-RU" sz="105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9803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20454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476C821-36A4-4AD0-B1FF-8D5B257F3B3E}"/>
              </a:ext>
            </a:extLst>
          </p:cNvPr>
          <p:cNvSpPr txBox="1"/>
          <p:nvPr/>
        </p:nvSpPr>
        <p:spPr>
          <a:xfrm>
            <a:off x="1269327" y="776913"/>
            <a:ext cx="710380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«Отметить Плюсы»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Поблагодарить ООС,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Выделить сильные стороны и улучшения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A0FF17-C1A7-4063-8CDF-2102023E963D}"/>
              </a:ext>
            </a:extLst>
          </p:cNvPr>
          <p:cNvSpPr txBox="1"/>
          <p:nvPr/>
        </p:nvSpPr>
        <p:spPr>
          <a:xfrm>
            <a:off x="1269327" y="1885039"/>
            <a:ext cx="772815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«МИНУСЫ»</a:t>
            </a:r>
          </a:p>
          <a:p>
            <a:r>
              <a:rPr lang="ru-RU" dirty="0"/>
              <a:t>-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Представить отчет о несоответствиях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Рекомендации членов ЭГ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D29246-725B-4143-BA75-29DC8F089D88}"/>
              </a:ext>
            </a:extLst>
          </p:cNvPr>
          <p:cNvSpPr txBox="1"/>
          <p:nvPr/>
        </p:nvSpPr>
        <p:spPr>
          <a:xfrm>
            <a:off x="1607207" y="237258"/>
            <a:ext cx="722154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/>
              <a:t>НА ЗАКЛЮЧИТЕЛЬНОМ СОВЕЩАНИИ ДОЛЖНЫ БЫТЬ ОЗВУЧЕНЫ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D3DC0E-3C04-4D5A-9C3C-FE5F488C72DC}"/>
              </a:ext>
            </a:extLst>
          </p:cNvPr>
          <p:cNvSpPr txBox="1"/>
          <p:nvPr/>
        </p:nvSpPr>
        <p:spPr>
          <a:xfrm>
            <a:off x="1269327" y="3074932"/>
            <a:ext cx="729525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/>
              <a:t>					«Порядок действий ООС»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Озвучить сроки предоставления Плана КД, Отчета КД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Предоставить форму  Ф.КЦА-ПА 3 ООС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0176C0EE-2D01-44B7-ACC1-D21E36763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42415" y="6230245"/>
            <a:ext cx="5716488" cy="365125"/>
          </a:xfrm>
        </p:spPr>
        <p:txBody>
          <a:bodyPr/>
          <a:lstStyle/>
          <a:p>
            <a:r>
              <a:rPr kumimoji="0" lang="ru-RU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2/12.01.2026</a:t>
            </a:r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D3DC0E-3C04-4D5A-9C3C-FE5F488C72DC}"/>
              </a:ext>
            </a:extLst>
          </p:cNvPr>
          <p:cNvSpPr txBox="1"/>
          <p:nvPr/>
        </p:nvSpPr>
        <p:spPr>
          <a:xfrm>
            <a:off x="767535" y="4506200"/>
            <a:ext cx="837646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y-KG" b="1" dirty="0">
                <a:latin typeface="Arial" panose="020B0604020202020204" pitchFamily="34" charset="0"/>
                <a:cs typeface="Arial" panose="020B0604020202020204" pitchFamily="34" charset="0"/>
              </a:rPr>
              <a:t>    «Направления плана КД/отчета КД в КЦА»</a:t>
            </a:r>
          </a:p>
          <a:p>
            <a:r>
              <a:rPr lang="ky-KG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План КД/Отчет КД </a:t>
            </a:r>
            <a:r>
              <a:rPr lang="ky-KG" dirty="0">
                <a:latin typeface="Arial" panose="020B0604020202020204" pitchFamily="34" charset="0"/>
                <a:cs typeface="Arial" panose="020B0604020202020204" pitchFamily="34" charset="0"/>
              </a:rPr>
              <a:t>отправляется в КЦА  только </a:t>
            </a:r>
          </a:p>
          <a:p>
            <a:pPr marL="265113" indent="-265113"/>
            <a:r>
              <a:rPr lang="ky-KG" dirty="0">
                <a:latin typeface="Arial" panose="020B0604020202020204" pitchFamily="34" charset="0"/>
                <a:cs typeface="Arial" panose="020B0604020202020204" pitchFamily="34" charset="0"/>
              </a:rPr>
              <a:t>   с сопроводительным официальным письмом </a:t>
            </a:r>
            <a:r>
              <a:rPr lang="ky-K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инфодоксу /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akkr@gov.kg </a:t>
            </a:r>
          </a:p>
          <a:p>
            <a:r>
              <a:rPr lang="ky-K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y-KG" dirty="0">
                <a:latin typeface="Arial" panose="020B0604020202020204" pitchFamily="34" charset="0"/>
                <a:cs typeface="Arial" panose="020B0604020202020204" pitchFamily="34" charset="0"/>
              </a:rPr>
              <a:t>прилагаемые документы отправляются только </a:t>
            </a:r>
            <a:r>
              <a:rPr lang="ky-K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почту КЦА а не ВО</a:t>
            </a:r>
          </a:p>
          <a:p>
            <a:pPr marL="271463" indent="-271463"/>
            <a:r>
              <a:rPr lang="ky-KG" b="1" dirty="0">
                <a:latin typeface="Arial" panose="020B0604020202020204" pitchFamily="34" charset="0"/>
                <a:cs typeface="Arial" panose="020B0604020202020204" pitchFamily="34" charset="0"/>
              </a:rPr>
              <a:t>    Ведущего оценщика ставить в копию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2037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136231"/>
              </p:ext>
            </p:extLst>
          </p:nvPr>
        </p:nvGraphicFramePr>
        <p:xfrm>
          <a:off x="1578974" y="1127208"/>
          <a:ext cx="3469822" cy="33332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5053">
                  <a:extLst>
                    <a:ext uri="{9D8B030D-6E8A-4147-A177-3AD203B41FA5}">
                      <a16:colId xmlns:a16="http://schemas.microsoft.com/office/drawing/2014/main" val="229950308"/>
                    </a:ext>
                  </a:extLst>
                </a:gridCol>
                <a:gridCol w="2874769">
                  <a:extLst>
                    <a:ext uri="{9D8B030D-6E8A-4147-A177-3AD203B41FA5}">
                      <a16:colId xmlns:a16="http://schemas.microsoft.com/office/drawing/2014/main" val="26631756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R="20955" algn="just">
                        <a:spcAft>
                          <a:spcPts val="0"/>
                        </a:spcAft>
                      </a:pPr>
                      <a:endParaRPr lang="ky-KG" sz="1200" dirty="0">
                        <a:solidFill>
                          <a:srgbClr val="0000CC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R="20955" algn="just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CC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0955"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 Заявка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1997942"/>
                  </a:ext>
                </a:extLst>
              </a:tr>
              <a:tr h="366674">
                <a:tc>
                  <a:txBody>
                    <a:bodyPr/>
                    <a:lstStyle/>
                    <a:p>
                      <a:pPr marR="20955" algn="just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CC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0955"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 Экспертиза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6165487"/>
                  </a:ext>
                </a:extLst>
              </a:tr>
              <a:tr h="404949">
                <a:tc>
                  <a:txBody>
                    <a:bodyPr/>
                    <a:lstStyle/>
                    <a:p>
                      <a:pPr marR="20955" algn="just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CC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0955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3. Оценка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9646128"/>
                  </a:ext>
                </a:extLst>
              </a:tr>
              <a:tr h="391886">
                <a:tc>
                  <a:txBody>
                    <a:bodyPr/>
                    <a:lstStyle/>
                    <a:p>
                      <a:pPr marR="20955" algn="just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CC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0955"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4. План КД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19788939"/>
                  </a:ext>
                </a:extLst>
              </a:tr>
              <a:tr h="352697">
                <a:tc>
                  <a:txBody>
                    <a:bodyPr/>
                    <a:lstStyle/>
                    <a:p>
                      <a:pPr marR="20955" algn="just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CC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0955"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5. Отчет КД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6284368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R="20955" algn="just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CC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0955" indent="23495"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6. Решение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1973842"/>
                  </a:ext>
                </a:extLst>
              </a:tr>
              <a:tr h="445491">
                <a:tc>
                  <a:txBody>
                    <a:bodyPr/>
                    <a:lstStyle/>
                    <a:p>
                      <a:pPr marR="20955" algn="just"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0955"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Для ООРА (Указать ООС)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120780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R="20955" algn="just"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0955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Для Знака (Указать ООС)</a:t>
                      </a:r>
                    </a:p>
                    <a:p>
                      <a:pPr marR="20955" algn="just">
                        <a:spcAft>
                          <a:spcPts val="0"/>
                        </a:spcAft>
                      </a:pPr>
                      <a:endParaRPr lang="ky-KG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R="20955" algn="just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2694633"/>
                  </a:ext>
                </a:extLst>
              </a:tr>
            </a:tbl>
          </a:graphicData>
        </a:graphic>
      </p:graphicFrame>
      <p:pic>
        <p:nvPicPr>
          <p:cNvPr id="1032" name="Рисунок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41" t="31435" r="66562" b="65213"/>
          <a:stretch>
            <a:fillRect/>
          </a:stretch>
        </p:blipFill>
        <p:spPr bwMode="auto">
          <a:xfrm flipV="1">
            <a:off x="1757907" y="1885147"/>
            <a:ext cx="257175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Рисунок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41" t="31435" r="66562" b="65213"/>
          <a:stretch>
            <a:fillRect/>
          </a:stretch>
        </p:blipFill>
        <p:spPr bwMode="auto">
          <a:xfrm flipV="1">
            <a:off x="1761083" y="2335083"/>
            <a:ext cx="257175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Рисунок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41" t="31435" r="66562" b="65213"/>
          <a:stretch>
            <a:fillRect/>
          </a:stretch>
        </p:blipFill>
        <p:spPr bwMode="auto">
          <a:xfrm flipV="1">
            <a:off x="1757908" y="2698468"/>
            <a:ext cx="257175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Рисунок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41" t="31435" r="66562" b="65213"/>
          <a:stretch>
            <a:fillRect/>
          </a:stretch>
        </p:blipFill>
        <p:spPr bwMode="auto">
          <a:xfrm flipV="1">
            <a:off x="1747792" y="3123593"/>
            <a:ext cx="257175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Рисунок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41" t="31435" r="66562" b="65213"/>
          <a:stretch>
            <a:fillRect/>
          </a:stretch>
        </p:blipFill>
        <p:spPr bwMode="auto">
          <a:xfrm flipV="1">
            <a:off x="1747792" y="3527770"/>
            <a:ext cx="257175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Рисунок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41" t="31435" r="66562" b="65213"/>
          <a:stretch>
            <a:fillRect/>
          </a:stretch>
        </p:blipFill>
        <p:spPr bwMode="auto">
          <a:xfrm flipV="1">
            <a:off x="1757906" y="3994137"/>
            <a:ext cx="257175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3D29246-725B-4143-BA75-29DC8F089D88}"/>
              </a:ext>
            </a:extLst>
          </p:cNvPr>
          <p:cNvSpPr txBox="1"/>
          <p:nvPr/>
        </p:nvSpPr>
        <p:spPr>
          <a:xfrm>
            <a:off x="1578974" y="194604"/>
            <a:ext cx="722154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ПОСЛЕ ОЦЕНКИ</a:t>
            </a:r>
          </a:p>
          <a:p>
            <a:endParaRPr lang="ru-RU" sz="1600" dirty="0"/>
          </a:p>
        </p:txBody>
      </p:sp>
      <p:pic>
        <p:nvPicPr>
          <p:cNvPr id="15" name="Рисунок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41" t="31435" r="66562" b="65213"/>
          <a:stretch>
            <a:fillRect/>
          </a:stretch>
        </p:blipFill>
        <p:spPr bwMode="auto">
          <a:xfrm flipV="1">
            <a:off x="1757906" y="1539235"/>
            <a:ext cx="257175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93160" y="542433"/>
            <a:ext cx="75931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Хранение электронных документов по процессам аккредитации</a:t>
            </a:r>
          </a:p>
        </p:txBody>
      </p:sp>
      <p:pic>
        <p:nvPicPr>
          <p:cNvPr id="17" name="Рисунок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41" t="31435" r="66562" b="65213"/>
          <a:stretch>
            <a:fillRect/>
          </a:stretch>
        </p:blipFill>
        <p:spPr bwMode="auto">
          <a:xfrm flipV="1">
            <a:off x="1750756" y="1174213"/>
            <a:ext cx="257175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A744267B-5462-4269-9909-BD59B057B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6534" y="6306513"/>
            <a:ext cx="5716488" cy="365125"/>
          </a:xfrm>
        </p:spPr>
        <p:txBody>
          <a:bodyPr/>
          <a:lstStyle/>
          <a:p>
            <a:r>
              <a:rPr kumimoji="0" lang="ru-RU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2/12.01.2026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388853" y="4527988"/>
            <a:ext cx="75001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Если имеется повторное рассмотрение экспертизы, планов /отчетов КД, то это указывается либо внутри папки, либо дополнительной папкой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7608997"/>
              </p:ext>
            </p:extLst>
          </p:nvPr>
        </p:nvGraphicFramePr>
        <p:xfrm>
          <a:off x="2519751" y="5151142"/>
          <a:ext cx="2067007" cy="11904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4479">
                  <a:extLst>
                    <a:ext uri="{9D8B030D-6E8A-4147-A177-3AD203B41FA5}">
                      <a16:colId xmlns:a16="http://schemas.microsoft.com/office/drawing/2014/main" val="229950308"/>
                    </a:ext>
                  </a:extLst>
                </a:gridCol>
                <a:gridCol w="1712528">
                  <a:extLst>
                    <a:ext uri="{9D8B030D-6E8A-4147-A177-3AD203B41FA5}">
                      <a16:colId xmlns:a16="http://schemas.microsoft.com/office/drawing/2014/main" val="2663175673"/>
                    </a:ext>
                  </a:extLst>
                </a:gridCol>
              </a:tblGrid>
              <a:tr h="344737">
                <a:tc>
                  <a:txBody>
                    <a:bodyPr/>
                    <a:lstStyle/>
                    <a:p>
                      <a:pPr marR="20955" algn="just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CC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0955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4. План КД 1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19788939"/>
                  </a:ext>
                </a:extLst>
              </a:tr>
              <a:tr h="368278">
                <a:tc>
                  <a:txBody>
                    <a:bodyPr/>
                    <a:lstStyle/>
                    <a:p>
                      <a:pPr marR="20955" algn="just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CC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0955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5. План КД 2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62843684"/>
                  </a:ext>
                </a:extLst>
              </a:tr>
              <a:tr h="477399">
                <a:tc>
                  <a:txBody>
                    <a:bodyPr/>
                    <a:lstStyle/>
                    <a:p>
                      <a:pPr marR="20955" algn="just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CC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0955" indent="23495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6. План КД 3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1973842"/>
                  </a:ext>
                </a:extLst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104212"/>
              </p:ext>
            </p:extLst>
          </p:nvPr>
        </p:nvGraphicFramePr>
        <p:xfrm>
          <a:off x="5485691" y="5151142"/>
          <a:ext cx="2067007" cy="11881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4479">
                  <a:extLst>
                    <a:ext uri="{9D8B030D-6E8A-4147-A177-3AD203B41FA5}">
                      <a16:colId xmlns:a16="http://schemas.microsoft.com/office/drawing/2014/main" val="229950308"/>
                    </a:ext>
                  </a:extLst>
                </a:gridCol>
                <a:gridCol w="1712528">
                  <a:extLst>
                    <a:ext uri="{9D8B030D-6E8A-4147-A177-3AD203B41FA5}">
                      <a16:colId xmlns:a16="http://schemas.microsoft.com/office/drawing/2014/main" val="2663175673"/>
                    </a:ext>
                  </a:extLst>
                </a:gridCol>
              </a:tblGrid>
              <a:tr h="375664">
                <a:tc>
                  <a:txBody>
                    <a:bodyPr/>
                    <a:lstStyle/>
                    <a:p>
                      <a:pPr marR="20955" algn="just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CC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0955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4. План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19788939"/>
                  </a:ext>
                </a:extLst>
              </a:tr>
              <a:tr h="338097">
                <a:tc>
                  <a:txBody>
                    <a:bodyPr/>
                    <a:lstStyle/>
                    <a:p>
                      <a:pPr marR="20955" algn="just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CC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0955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План КД 1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62843684"/>
                  </a:ext>
                </a:extLst>
              </a:tr>
              <a:tr h="474351">
                <a:tc>
                  <a:txBody>
                    <a:bodyPr/>
                    <a:lstStyle/>
                    <a:p>
                      <a:pPr marR="20955" algn="just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CC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0955" indent="23495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План КД 2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19738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2262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25F1E929-193D-4FAE-B5D1-A856592AFD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632193"/>
              </p:ext>
            </p:extLst>
          </p:nvPr>
        </p:nvGraphicFramePr>
        <p:xfrm>
          <a:off x="771833" y="415498"/>
          <a:ext cx="8014027" cy="61261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3057">
                  <a:extLst>
                    <a:ext uri="{9D8B030D-6E8A-4147-A177-3AD203B41FA5}">
                      <a16:colId xmlns:a16="http://schemas.microsoft.com/office/drawing/2014/main" val="3213959141"/>
                    </a:ext>
                  </a:extLst>
                </a:gridCol>
                <a:gridCol w="845574">
                  <a:extLst>
                    <a:ext uri="{9D8B030D-6E8A-4147-A177-3AD203B41FA5}">
                      <a16:colId xmlns:a16="http://schemas.microsoft.com/office/drawing/2014/main" val="1935616167"/>
                    </a:ext>
                  </a:extLst>
                </a:gridCol>
                <a:gridCol w="2952136">
                  <a:extLst>
                    <a:ext uri="{9D8B030D-6E8A-4147-A177-3AD203B41FA5}">
                      <a16:colId xmlns:a16="http://schemas.microsoft.com/office/drawing/2014/main" val="1865316776"/>
                    </a:ext>
                  </a:extLst>
                </a:gridCol>
                <a:gridCol w="3223260">
                  <a:extLst>
                    <a:ext uri="{9D8B030D-6E8A-4147-A177-3AD203B41FA5}">
                      <a16:colId xmlns:a16="http://schemas.microsoft.com/office/drawing/2014/main" val="1017282715"/>
                    </a:ext>
                  </a:extLst>
                </a:gridCol>
              </a:tblGrid>
              <a:tr h="2708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ISO/IEC 17025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ISO/IEC 17020</a:t>
                      </a:r>
                      <a:endParaRPr lang="ru-RU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Документы КЦА, устанавливающие требования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y-KG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Документы ООС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extLst>
                  <a:ext uri="{0D108BD9-81ED-4DB2-BD59-A6C34878D82A}">
                    <a16:rowId xmlns:a16="http://schemas.microsoft.com/office/drawing/2014/main" val="2667119523"/>
                  </a:ext>
                </a:extLst>
              </a:tr>
              <a:tr h="4419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y-KG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Устав (частных)</a:t>
                      </a:r>
                      <a:endParaRPr lang="ru-RU" sz="11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Положение (Гос.орг.)</a:t>
                      </a:r>
                      <a:endParaRPr lang="ru-RU" sz="11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(включает вид деятельности в ОА)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extLst>
                  <a:ext uri="{0D108BD9-81ED-4DB2-BD59-A6C34878D82A}">
                    <a16:rowId xmlns:a16="http://schemas.microsoft.com/office/drawing/2014/main" val="2380381103"/>
                  </a:ext>
                </a:extLst>
              </a:tr>
              <a:tr h="2878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5.3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5.1.3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КЦА-ПЛ 12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КЦА-ПЛ 5 (КЛ)</a:t>
                      </a: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ОА,</a:t>
                      </a:r>
                      <a:endParaRPr lang="ru-RU" sz="11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Перечень методов в гибкой области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extLst>
                  <a:ext uri="{0D108BD9-81ED-4DB2-BD59-A6C34878D82A}">
                    <a16:rowId xmlns:a16="http://schemas.microsoft.com/office/drawing/2014/main" val="2131585987"/>
                  </a:ext>
                </a:extLst>
              </a:tr>
              <a:tr h="2249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5.5</a:t>
                      </a:r>
                      <a:endParaRPr lang="ru-RU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5.2.2</a:t>
                      </a:r>
                      <a:endParaRPr lang="ru-RU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Структура, Положение ООС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extLst>
                  <a:ext uri="{0D108BD9-81ED-4DB2-BD59-A6C34878D82A}">
                    <a16:rowId xmlns:a16="http://schemas.microsoft.com/office/drawing/2014/main" val="1200437807"/>
                  </a:ext>
                </a:extLst>
              </a:tr>
              <a:tr h="6536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5.4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5.5</a:t>
                      </a:r>
                      <a:endParaRPr lang="ky-KG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5.2.2 n2 </a:t>
                      </a: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ILAC P 15</a:t>
                      </a:r>
                      <a:endParaRPr lang="ky-KG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5.2.3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y-KG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5.2.3 </a:t>
                      </a: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n1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Ф.КЦА-ПА 3 ООС Р.1   КЦА-ПА 9 ООС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Ф.КЦА-ПА 3 ООС Р.2   КЦА-ПА 18 ООС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Только для 17020 –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y-KG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СМ, Паспорт НД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отчетность перед регулирующими органами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Должностные</a:t>
                      </a:r>
                      <a:r>
                        <a:rPr lang="ky-KG" sz="1100" baseline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инструкции, Паспорт Персонал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extLst>
                  <a:ext uri="{0D108BD9-81ED-4DB2-BD59-A6C34878D82A}">
                    <a16:rowId xmlns:a16="http://schemas.microsoft.com/office/drawing/2014/main" val="503684002"/>
                  </a:ext>
                </a:extLst>
              </a:tr>
              <a:tr h="2269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5.6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8.2.3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Паспорт форма 1  Приказ о назначении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Паспорт форма 1  Приказ о назначении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extLst>
                  <a:ext uri="{0D108BD9-81ED-4DB2-BD59-A6C34878D82A}">
                    <a16:rowId xmlns:a16="http://schemas.microsoft.com/office/drawing/2014/main" val="2335067770"/>
                  </a:ext>
                </a:extLst>
              </a:tr>
              <a:tr h="3564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6.1</a:t>
                      </a:r>
                      <a:endParaRPr lang="ru-RU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6.2.1</a:t>
                      </a:r>
                      <a:endParaRPr lang="ru-RU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Ф.КЦА-ПА 3 ООС Р.1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Ф.КЦА-ПА 3 ООС Р.2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extLst>
                  <a:ext uri="{0D108BD9-81ED-4DB2-BD59-A6C34878D82A}">
                    <a16:rowId xmlns:a16="http://schemas.microsoft.com/office/drawing/2014/main" val="1871752553"/>
                  </a:ext>
                </a:extLst>
              </a:tr>
              <a:tr h="1337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6.2</a:t>
                      </a:r>
                      <a:endParaRPr lang="ru-RU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6.1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Ф.КЦА-ПА 3 ООС Р.2</a:t>
                      </a:r>
                      <a:endParaRPr lang="ru-RU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СМ, Паспорт персонал</a:t>
                      </a:r>
                      <a:endParaRPr lang="ru-RU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extLst>
                  <a:ext uri="{0D108BD9-81ED-4DB2-BD59-A6C34878D82A}">
                    <a16:rowId xmlns:a16="http://schemas.microsoft.com/office/drawing/2014/main" val="1864352233"/>
                  </a:ext>
                </a:extLst>
              </a:tr>
              <a:tr h="4250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6.4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6.5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6.6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6.2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КЦА-ПЛ 1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КЦА-ПА 20 ООС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СМ, 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Паспорт оборудование, СИ, ГСО, наборы препаратов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extLst>
                  <a:ext uri="{0D108BD9-81ED-4DB2-BD59-A6C34878D82A}">
                    <a16:rowId xmlns:a16="http://schemas.microsoft.com/office/drawing/2014/main" val="3890089187"/>
                  </a:ext>
                </a:extLst>
              </a:tr>
              <a:tr h="1337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7.1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7.1</a:t>
                      </a:r>
                      <a:endParaRPr lang="ru-RU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Разные схемы обращения с внутренними и внешними заказчиками!</a:t>
                      </a:r>
                      <a:endParaRPr lang="ru-RU" sz="1100" b="1" i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b="1" i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extLst>
                  <a:ext uri="{0D108BD9-81ED-4DB2-BD59-A6C34878D82A}">
                    <a16:rowId xmlns:a16="http://schemas.microsoft.com/office/drawing/2014/main" val="974616786"/>
                  </a:ext>
                </a:extLst>
              </a:tr>
              <a:tr h="2878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7.2</a:t>
                      </a:r>
                      <a:endParaRPr lang="ru-RU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7.1.1. </a:t>
                      </a: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n3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КЦА-ПЛ 12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КЦА-ПА 11 ООС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СМ, ОА</a:t>
                      </a:r>
                      <a:endParaRPr lang="ru-RU" sz="11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Перечень методов в гибкой области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extLst>
                  <a:ext uri="{0D108BD9-81ED-4DB2-BD59-A6C34878D82A}">
                    <a16:rowId xmlns:a16="http://schemas.microsoft.com/office/drawing/2014/main" val="3359938791"/>
                  </a:ext>
                </a:extLst>
              </a:tr>
              <a:tr h="2269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7.7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6.1.8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КЦА-ПЛ 2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КЦА-ПА 14 ООС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СМ, План и информация ПК и МЛС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extLst>
                  <a:ext uri="{0D108BD9-81ED-4DB2-BD59-A6C34878D82A}">
                    <a16:rowId xmlns:a16="http://schemas.microsoft.com/office/drawing/2014/main" val="603219067"/>
                  </a:ext>
                </a:extLst>
              </a:tr>
              <a:tr h="10584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7.8</a:t>
                      </a:r>
                      <a:endParaRPr lang="ru-RU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7.4</a:t>
                      </a:r>
                      <a:endParaRPr lang="ru-RU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КЦА-ПА 1 ООС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КЦА-ПА 6 ООс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КЦА-ПЛ 14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Неопределенность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КЦА-ПЛ 5 (КЛ)  </a:t>
                      </a: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ILAC-G 17 (</a:t>
                      </a: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ИЛ)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Правила принятия решения </a:t>
                      </a: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ILAC-G8 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СМ,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Заполненные форматы отчетов о результатах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extLst>
                  <a:ext uri="{0D108BD9-81ED-4DB2-BD59-A6C34878D82A}">
                    <a16:rowId xmlns:a16="http://schemas.microsoft.com/office/drawing/2014/main" val="467167885"/>
                  </a:ext>
                </a:extLst>
              </a:tr>
              <a:tr h="4250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7.9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7.9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Ф.КЦА-ПА 3 ООС Р.2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Закон об обращениях граждан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902" marR="28902" marT="0" marB="0"/>
                </a:tc>
                <a:extLst>
                  <a:ext uri="{0D108BD9-81ED-4DB2-BD59-A6C34878D82A}">
                    <a16:rowId xmlns:a16="http://schemas.microsoft.com/office/drawing/2014/main" val="803021845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988831C0-64A9-491C-98A4-BB0A7EFA70E5}"/>
              </a:ext>
            </a:extLst>
          </p:cNvPr>
          <p:cNvSpPr txBox="1"/>
          <p:nvPr/>
        </p:nvSpPr>
        <p:spPr>
          <a:xfrm>
            <a:off x="1470660" y="35924"/>
            <a:ext cx="64084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/>
              <a:t>Связь требований, записей по оценке и документов ООС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7F4556-028B-46CB-B005-AFDF63911988}"/>
              </a:ext>
            </a:extLst>
          </p:cNvPr>
          <p:cNvSpPr txBox="1"/>
          <p:nvPr/>
        </p:nvSpPr>
        <p:spPr>
          <a:xfrm>
            <a:off x="1243781" y="6582659"/>
            <a:ext cx="457200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2/12.01.2026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42467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3D29246-725B-4143-BA75-29DC8F089D88}"/>
              </a:ext>
            </a:extLst>
          </p:cNvPr>
          <p:cNvSpPr txBox="1"/>
          <p:nvPr/>
        </p:nvSpPr>
        <p:spPr>
          <a:xfrm>
            <a:off x="527538" y="117659"/>
            <a:ext cx="380661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ПОСЛЕ завершения процесса работ</a:t>
            </a:r>
          </a:p>
          <a:p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44938" y="112281"/>
            <a:ext cx="29325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Опись документов ООС</a:t>
            </a:r>
          </a:p>
        </p:txBody>
      </p:sp>
      <p:pic>
        <p:nvPicPr>
          <p:cNvPr id="2049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80" t="24261" r="32564" b="7205"/>
          <a:stretch>
            <a:fillRect/>
          </a:stretch>
        </p:blipFill>
        <p:spPr bwMode="auto">
          <a:xfrm>
            <a:off x="3429526" y="486991"/>
            <a:ext cx="5044826" cy="5951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08E562F2-F8C6-4B6D-93AF-A28C362EC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ru-RU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2/12.01.2026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2855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682968"/>
              </p:ext>
            </p:extLst>
          </p:nvPr>
        </p:nvGraphicFramePr>
        <p:xfrm>
          <a:off x="1357134" y="169449"/>
          <a:ext cx="7432903" cy="65191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57781">
                  <a:extLst>
                    <a:ext uri="{9D8B030D-6E8A-4147-A177-3AD203B41FA5}">
                      <a16:colId xmlns:a16="http://schemas.microsoft.com/office/drawing/2014/main" val="628964492"/>
                    </a:ext>
                  </a:extLst>
                </a:gridCol>
                <a:gridCol w="2654710">
                  <a:extLst>
                    <a:ext uri="{9D8B030D-6E8A-4147-A177-3AD203B41FA5}">
                      <a16:colId xmlns:a16="http://schemas.microsoft.com/office/drawing/2014/main" val="3050963964"/>
                    </a:ext>
                  </a:extLst>
                </a:gridCol>
                <a:gridCol w="2320412">
                  <a:extLst>
                    <a:ext uri="{9D8B030D-6E8A-4147-A177-3AD203B41FA5}">
                      <a16:colId xmlns:a16="http://schemas.microsoft.com/office/drawing/2014/main" val="3272058712"/>
                    </a:ext>
                  </a:extLst>
                </a:gridCol>
              </a:tblGrid>
              <a:tr h="310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ISO/IEC 170</a:t>
                      </a:r>
                      <a:r>
                        <a:rPr lang="ru-RU" sz="1000">
                          <a:effectLst/>
                        </a:rPr>
                        <a:t>6</a:t>
                      </a:r>
                      <a:r>
                        <a:rPr lang="en-US" sz="1000">
                          <a:effectLst/>
                        </a:rPr>
                        <a:t>5</a:t>
                      </a:r>
                      <a:r>
                        <a:rPr lang="ru-RU" sz="1000">
                          <a:effectLst/>
                        </a:rPr>
                        <a:t>-2013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709" marR="197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>
                          <a:effectLst/>
                        </a:rPr>
                        <a:t>Документы КЦА, устанавливающие требования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709" marR="197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 dirty="0">
                          <a:effectLst/>
                        </a:rPr>
                        <a:t>Документы ООС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709" marR="19709" marT="0" marB="0"/>
                </a:tc>
                <a:extLst>
                  <a:ext uri="{0D108BD9-81ED-4DB2-BD59-A6C34878D82A}">
                    <a16:rowId xmlns:a16="http://schemas.microsoft.com/office/drawing/2014/main" val="1201696155"/>
                  </a:ext>
                </a:extLst>
              </a:tr>
              <a:tr h="15879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 dirty="0">
                          <a:effectLst/>
                        </a:rPr>
                        <a:t>4- </a:t>
                      </a:r>
                      <a:r>
                        <a:rPr lang="ru-RU" sz="1000" dirty="0">
                          <a:effectLst/>
                        </a:rPr>
                        <a:t>Общие требования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 dirty="0">
                          <a:effectLst/>
                        </a:rPr>
                        <a:t>4.1- </a:t>
                      </a:r>
                      <a:r>
                        <a:rPr lang="ru-RU" sz="1000" dirty="0">
                          <a:effectLst/>
                        </a:rPr>
                        <a:t>Юридические и договорные вопросы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 dirty="0">
                          <a:effectLst/>
                        </a:rPr>
                        <a:t>4.2- </a:t>
                      </a:r>
                      <a:r>
                        <a:rPr lang="ru-RU" sz="1000" dirty="0">
                          <a:effectLst/>
                        </a:rPr>
                        <a:t>Менеджмент беспристрастности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 dirty="0">
                          <a:effectLst/>
                        </a:rPr>
                        <a:t>4.3- </a:t>
                      </a:r>
                      <a:r>
                        <a:rPr lang="ru-RU" sz="1000" dirty="0">
                          <a:effectLst/>
                        </a:rPr>
                        <a:t>Обязательства и финансирование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 dirty="0">
                          <a:effectLst/>
                        </a:rPr>
                        <a:t>4.4- </a:t>
                      </a:r>
                      <a:r>
                        <a:rPr lang="ru-RU" sz="1000" dirty="0">
                          <a:effectLst/>
                        </a:rPr>
                        <a:t>Исключение дискриминации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 dirty="0">
                          <a:effectLst/>
                        </a:rPr>
                        <a:t>4.5- </a:t>
                      </a:r>
                      <a:r>
                        <a:rPr lang="ru-RU" sz="1000" dirty="0">
                          <a:effectLst/>
                        </a:rPr>
                        <a:t>Конфиденциальность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 dirty="0">
                          <a:effectLst/>
                        </a:rPr>
                        <a:t>4.6- </a:t>
                      </a:r>
                      <a:r>
                        <a:rPr lang="ru-RU" sz="1000" dirty="0">
                          <a:effectLst/>
                        </a:rPr>
                        <a:t>Общедоступная информация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709" marR="197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>
                          <a:effectLst/>
                        </a:rPr>
                        <a:t>КЦА-ПА19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709" marR="197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 dirty="0">
                          <a:effectLst/>
                        </a:rPr>
                        <a:t>Устав (частных)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 dirty="0">
                          <a:effectLst/>
                        </a:rPr>
                        <a:t>Положение 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 dirty="0">
                          <a:effectLst/>
                        </a:rPr>
                        <a:t> (включает вид деятельности в ОА)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 dirty="0">
                          <a:effectLst/>
                        </a:rPr>
                        <a:t>ОА,</a:t>
                      </a:r>
                      <a:r>
                        <a:rPr lang="ru-RU" sz="1000" dirty="0">
                          <a:effectLst/>
                        </a:rPr>
                        <a:t> Политика по обеспечению </a:t>
                      </a:r>
                      <a:r>
                        <a:rPr lang="ru-RU" sz="1000" dirty="0" err="1">
                          <a:effectLst/>
                        </a:rPr>
                        <a:t>бесприст</a:t>
                      </a:r>
                      <a:r>
                        <a:rPr lang="ru-RU" sz="1000" dirty="0">
                          <a:effectLst/>
                        </a:rPr>
                        <a:t>. и </a:t>
                      </a:r>
                      <a:r>
                        <a:rPr lang="ru-RU" sz="1000" dirty="0" err="1">
                          <a:effectLst/>
                        </a:rPr>
                        <a:t>конфид</a:t>
                      </a:r>
                      <a:r>
                        <a:rPr lang="ru-RU" sz="1000" dirty="0">
                          <a:effectLst/>
                        </a:rPr>
                        <a:t>,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Обязательства и </a:t>
                      </a:r>
                      <a:r>
                        <a:rPr lang="ru-RU" sz="1000" dirty="0" err="1">
                          <a:effectLst/>
                        </a:rPr>
                        <a:t>финансир</a:t>
                      </a:r>
                      <a:r>
                        <a:rPr lang="ru-RU" sz="1000" dirty="0">
                          <a:effectLst/>
                        </a:rPr>
                        <a:t>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 dirty="0">
                          <a:effectLst/>
                        </a:rPr>
                        <a:t>СМ, Паспорт ОС, Приказ о назначении. Сайт ОС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709" marR="19709" marT="0" marB="0"/>
                </a:tc>
                <a:extLst>
                  <a:ext uri="{0D108BD9-81ED-4DB2-BD59-A6C34878D82A}">
                    <a16:rowId xmlns:a16="http://schemas.microsoft.com/office/drawing/2014/main" val="2498454362"/>
                  </a:ext>
                </a:extLst>
              </a:tr>
              <a:tr h="11091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>
                          <a:effectLst/>
                        </a:rPr>
                        <a:t>5- </a:t>
                      </a:r>
                      <a:r>
                        <a:rPr lang="ru-RU" sz="1000">
                          <a:effectLst/>
                        </a:rPr>
                        <a:t>Требования к структуре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>
                          <a:effectLst/>
                        </a:rPr>
                        <a:t>5.1- </a:t>
                      </a:r>
                      <a:r>
                        <a:rPr lang="ru-RU" sz="1000">
                          <a:effectLst/>
                        </a:rPr>
                        <a:t>Организационная структура и высшее руководство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>
                          <a:effectLst/>
                        </a:rPr>
                        <a:t>5.2- </a:t>
                      </a:r>
                      <a:r>
                        <a:rPr lang="ru-RU" sz="1000">
                          <a:effectLst/>
                        </a:rPr>
                        <a:t>Механизм обеспечения беспристрастности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709" marR="197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>
                          <a:effectLst/>
                        </a:rPr>
                        <a:t>КЦА-ПА19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Согласно Решению Совета ЕЭК №100 от 05.12.2018 г., п.8,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709" marR="197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>
                          <a:effectLst/>
                        </a:rPr>
                        <a:t>Структура ОС, 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>
                          <a:effectLst/>
                        </a:rPr>
                        <a:t>Положение ОС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Политика по обеспечению беспристрастности и конфиденциальности</a:t>
                      </a:r>
                      <a:r>
                        <a:rPr lang="ky-KG" sz="1000">
                          <a:effectLst/>
                        </a:rPr>
                        <a:t>,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>
                          <a:effectLst/>
                        </a:rPr>
                        <a:t>Комитет по беспристрастности,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>
                          <a:effectLst/>
                        </a:rPr>
                        <a:t>Совет ОС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709" marR="19709" marT="0" marB="0"/>
                </a:tc>
                <a:extLst>
                  <a:ext uri="{0D108BD9-81ED-4DB2-BD59-A6C34878D82A}">
                    <a16:rowId xmlns:a16="http://schemas.microsoft.com/office/drawing/2014/main" val="4265047053"/>
                  </a:ext>
                </a:extLst>
              </a:tr>
              <a:tr h="470646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>
                          <a:effectLst/>
                        </a:rPr>
                        <a:t>6- </a:t>
                      </a:r>
                      <a:r>
                        <a:rPr lang="ru-RU" sz="1000">
                          <a:effectLst/>
                        </a:rPr>
                        <a:t>Требования к ресурсам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>
                          <a:effectLst/>
                        </a:rPr>
                        <a:t>6.1- </a:t>
                      </a:r>
                      <a:r>
                        <a:rPr lang="ru-RU" sz="1000">
                          <a:effectLst/>
                        </a:rPr>
                        <a:t>Персонал органа по сертификации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709" marR="197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>
                          <a:effectLst/>
                        </a:rPr>
                        <a:t>КЦА-ПА19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пКМ КР от 28.02.2023 года № 107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709" marR="197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 dirty="0">
                          <a:effectLst/>
                        </a:rPr>
                        <a:t>Паспорт ОС: сведения о персонале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709" marR="19709" marT="0" marB="0"/>
                </a:tc>
                <a:extLst>
                  <a:ext uri="{0D108BD9-81ED-4DB2-BD59-A6C34878D82A}">
                    <a16:rowId xmlns:a16="http://schemas.microsoft.com/office/drawing/2014/main" val="165234897"/>
                  </a:ext>
                </a:extLst>
              </a:tr>
              <a:tr h="1595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709" marR="197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709" marR="19709" marT="0" marB="0"/>
                </a:tc>
                <a:extLst>
                  <a:ext uri="{0D108BD9-81ED-4DB2-BD59-A6C34878D82A}">
                    <a16:rowId xmlns:a16="http://schemas.microsoft.com/office/drawing/2014/main" val="2049869150"/>
                  </a:ext>
                </a:extLst>
              </a:tr>
              <a:tr h="4706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>
                          <a:effectLst/>
                        </a:rPr>
                        <a:t>6.2 Ресурсы для оценивания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709" marR="197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>
                          <a:effectLst/>
                        </a:rPr>
                        <a:t>КЦА-ПА19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Постановление Кабинета Министров КР от 28.02.24 г.  №88.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709" marR="197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>
                          <a:effectLst/>
                        </a:rPr>
                        <a:t>Субподрядные организации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709" marR="19709" marT="0" marB="0"/>
                </a:tc>
                <a:extLst>
                  <a:ext uri="{0D108BD9-81ED-4DB2-BD59-A6C34878D82A}">
                    <a16:rowId xmlns:a16="http://schemas.microsoft.com/office/drawing/2014/main" val="781866171"/>
                  </a:ext>
                </a:extLst>
              </a:tr>
              <a:tr h="18005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>
                          <a:effectLst/>
                        </a:rPr>
                        <a:t>7- Требования к процессу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709" marR="197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 dirty="0">
                          <a:effectLst/>
                        </a:rPr>
                        <a:t>КЦА-ПА19,  </a:t>
                      </a:r>
                      <a:r>
                        <a:rPr lang="ru-RU" sz="1000" dirty="0">
                          <a:effectLst/>
                        </a:rPr>
                        <a:t>КЦА-ПУ03.01, КЦА-ПЛ15</a:t>
                      </a:r>
                      <a:endParaRPr lang="ru-RU" sz="105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x-none" sz="1000" dirty="0">
                          <a:effectLst/>
                        </a:rPr>
                        <a:t>- Закон КР от 22 мая 2004 года № 67 - пКМ КР № 267 от 20.05.2022г.;</a:t>
                      </a:r>
                      <a:endParaRPr lang="ru-RU" sz="105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ky-KG" sz="1000" dirty="0">
                          <a:effectLst/>
                        </a:rPr>
                        <a:t>Решение Комисси ЕЭК </a:t>
                      </a:r>
                      <a:r>
                        <a:rPr lang="x-none" sz="1000" dirty="0">
                          <a:effectLst/>
                        </a:rPr>
                        <a:t>от 7 апреля 2011г. N 621;</a:t>
                      </a:r>
                      <a:r>
                        <a:rPr lang="ky-KG" sz="1000" dirty="0">
                          <a:effectLst/>
                        </a:rPr>
                        <a:t> </a:t>
                      </a:r>
                      <a:r>
                        <a:rPr lang="x-none" sz="1000" dirty="0">
                          <a:effectLst/>
                        </a:rPr>
                        <a:t>- Решение Коллегии  ЕЭК от 25 декабря 2012г. N 293;</a:t>
                      </a:r>
                      <a:r>
                        <a:rPr lang="ky-KG" sz="1000" dirty="0">
                          <a:effectLst/>
                        </a:rPr>
                        <a:t> </a:t>
                      </a:r>
                      <a:r>
                        <a:rPr lang="x-none" sz="1000" dirty="0">
                          <a:effectLst/>
                        </a:rPr>
                        <a:t>-Решение от 15 ноября 2016г. N 154;</a:t>
                      </a:r>
                      <a:r>
                        <a:rPr lang="ky-KG" sz="1000" dirty="0">
                          <a:effectLst/>
                        </a:rPr>
                        <a:t> </a:t>
                      </a:r>
                      <a:r>
                        <a:rPr lang="x-none" sz="1000" dirty="0">
                          <a:effectLst/>
                        </a:rPr>
                        <a:t>- Решение Совета ЕЭК от 18 апреля 2018 г. N 44;</a:t>
                      </a:r>
                      <a:endParaRPr lang="ru-RU" sz="105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x-none" sz="1000" dirty="0">
                          <a:effectLst/>
                        </a:rPr>
                        <a:t>Согласно Решению Совета ЕЭК №100 от 05.12.2018 г., п.8, </a:t>
                      </a:r>
                      <a:r>
                        <a:rPr lang="ky-KG" sz="1000" dirty="0">
                          <a:effectLst/>
                        </a:rPr>
                        <a:t> </a:t>
                      </a:r>
                      <a:endParaRPr lang="ru-RU" sz="105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ky-KG" sz="1000" dirty="0">
                          <a:effectLst/>
                        </a:rPr>
                        <a:t>Технические регламенты Таможенного союза</a:t>
                      </a:r>
                      <a:endParaRPr lang="ru-RU" sz="1050" dirty="0">
                        <a:effectLst/>
                      </a:endParaRPr>
                    </a:p>
                  </a:txBody>
                  <a:tcPr marL="19709" marR="197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>
                          <a:effectLst/>
                        </a:rPr>
                        <a:t>Процедуры ОС по подтверждению соответствия,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>
                          <a:effectLst/>
                        </a:rPr>
                        <a:t>Материалы работ по сертификации,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>
                          <a:effectLst/>
                        </a:rPr>
                        <a:t>Процедуры и Положение ОС по рассмотрению жалоб и апелляций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709" marR="19709" marT="0" marB="0"/>
                </a:tc>
                <a:extLst>
                  <a:ext uri="{0D108BD9-81ED-4DB2-BD59-A6C34878D82A}">
                    <a16:rowId xmlns:a16="http://schemas.microsoft.com/office/drawing/2014/main" val="2791244018"/>
                  </a:ext>
                </a:extLst>
              </a:tr>
              <a:tr h="4717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 dirty="0">
                          <a:effectLst/>
                        </a:rPr>
                        <a:t>8- </a:t>
                      </a:r>
                      <a:r>
                        <a:rPr lang="ru-RU" sz="1000" dirty="0">
                          <a:effectLst/>
                        </a:rPr>
                        <a:t>Требования к системе менеджмента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709" marR="197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 dirty="0">
                          <a:effectLst/>
                        </a:rPr>
                        <a:t>КЦА-ПА19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 dirty="0">
                          <a:effectLst/>
                        </a:rPr>
                        <a:t> 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709" marR="197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y-KG" sz="1000" dirty="0">
                          <a:effectLst/>
                        </a:rPr>
                        <a:t>Записи ведения СМ 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709" marR="19709" marT="0" marB="0"/>
                </a:tc>
                <a:extLst>
                  <a:ext uri="{0D108BD9-81ED-4DB2-BD59-A6C34878D82A}">
                    <a16:rowId xmlns:a16="http://schemas.microsoft.com/office/drawing/2014/main" val="365564760"/>
                  </a:ext>
                </a:extLst>
              </a:tr>
            </a:tbl>
          </a:graphicData>
        </a:graphic>
      </p:graphicFrame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BFE9322F-657D-4F3B-8ED8-8AF64FF28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1/20.01.2025</a:t>
            </a:r>
          </a:p>
        </p:txBody>
      </p:sp>
    </p:spTree>
    <p:extLst>
      <p:ext uri="{BB962C8B-B14F-4D97-AF65-F5344CB8AC3E}">
        <p14:creationId xmlns:p14="http://schemas.microsoft.com/office/powerpoint/2010/main" val="2174313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C199610-DFF2-4099-906E-995FC7672984}"/>
              </a:ext>
            </a:extLst>
          </p:cNvPr>
          <p:cNvSpPr txBox="1"/>
          <p:nvPr/>
        </p:nvSpPr>
        <p:spPr>
          <a:xfrm>
            <a:off x="1296902" y="2941423"/>
            <a:ext cx="770849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ПЕРЕД ОЦЕНКОЙ должна быть подготовлена следующая документация: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Форма А ООС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Форма Б ООС План оценки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Форма В ООС (при первичной оценке/расширении) 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Форма К Лист присутствующих на оценке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25AFF5-2527-4EB7-9EB9-B791CA277FBA}"/>
              </a:ext>
            </a:extLst>
          </p:cNvPr>
          <p:cNvSpPr txBox="1"/>
          <p:nvPr/>
        </p:nvSpPr>
        <p:spPr>
          <a:xfrm>
            <a:off x="3470113" y="357066"/>
            <a:ext cx="457200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100" b="1" dirty="0"/>
              <a:t>ПЕРЕД ОЦЕНКОЙ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1AC570-32B2-4193-8AC4-5381859E325F}"/>
              </a:ext>
            </a:extLst>
          </p:cNvPr>
          <p:cNvSpPr txBox="1"/>
          <p:nvPr/>
        </p:nvSpPr>
        <p:spPr>
          <a:xfrm>
            <a:off x="1296902" y="1064556"/>
            <a:ext cx="7007513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ПЕРЕД ОЦЕНКОЙ получить от ООРА анализ рисков оценки</a:t>
            </a:r>
          </a:p>
          <a:p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ПРИ ИК получить от ООРА:</a:t>
            </a:r>
          </a:p>
          <a:p>
            <a:pPr marL="285750" indent="-285750">
              <a:buFontTx/>
              <a:buChar char="-"/>
            </a:pP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документы ООС;</a:t>
            </a:r>
          </a:p>
          <a:p>
            <a:pPr marL="285750" indent="-285750">
              <a:buFontTx/>
              <a:buChar char="-"/>
            </a:pP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отчет о несоответствиях, решение по предыдущей оценке</a:t>
            </a:r>
          </a:p>
          <a:p>
            <a:pPr marL="285750" indent="-285750">
              <a:buFontTx/>
              <a:buChar char="-"/>
            </a:pP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информацию от ООС, имеющеюся в КЦА</a:t>
            </a:r>
          </a:p>
          <a:p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128014-C6B2-4A91-BD16-1DDDC4035ED8}"/>
              </a:ext>
            </a:extLst>
          </p:cNvPr>
          <p:cNvSpPr txBox="1"/>
          <p:nvPr/>
        </p:nvSpPr>
        <p:spPr>
          <a:xfrm>
            <a:off x="1381432" y="6385518"/>
            <a:ext cx="457200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2/12.01.2026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4008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C52A4AEA-0FDB-4246-8C45-BFB2376AA4F0}"/>
              </a:ext>
            </a:extLst>
          </p:cNvPr>
          <p:cNvSpPr txBox="1"/>
          <p:nvPr/>
        </p:nvSpPr>
        <p:spPr>
          <a:xfrm>
            <a:off x="3464704" y="292249"/>
            <a:ext cx="457200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100" b="1" dirty="0"/>
              <a:t>ПЕРЕД ОЦЕНКОЙ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B0480D-4AC3-4B36-9368-A95A8A662130}"/>
              </a:ext>
            </a:extLst>
          </p:cNvPr>
          <p:cNvSpPr txBox="1"/>
          <p:nvPr/>
        </p:nvSpPr>
        <p:spPr>
          <a:xfrm>
            <a:off x="1682607" y="820230"/>
            <a:ext cx="643379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ПЛАН ОЦЕНКИ ИЛ /КЛ /МЛ должен включать 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объекты, 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определяемый показатели, 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методы укрупненно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титриметрия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, рН и др.)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C03561-D2A3-45C2-AFCA-B302DC172958}"/>
              </a:ext>
            </a:extLst>
          </p:cNvPr>
          <p:cNvSpPr txBox="1"/>
          <p:nvPr/>
        </p:nvSpPr>
        <p:spPr>
          <a:xfrm>
            <a:off x="1602908" y="2060130"/>
            <a:ext cx="643379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ПЛАН ОЦЕНКИ ОК должен включать 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объекты, 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определяемый показатели, 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и методы укрупненно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(пункты стандарта на методы)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AFEDBD-9028-41DC-B59E-3882E9FDD071}"/>
              </a:ext>
            </a:extLst>
          </p:cNvPr>
          <p:cNvSpPr txBox="1"/>
          <p:nvPr/>
        </p:nvSpPr>
        <p:spPr>
          <a:xfrm>
            <a:off x="1583761" y="3281822"/>
            <a:ext cx="643379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ПЛАН ОЦЕНКИ ОС должен включать 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технический регламент, 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схемы сертификации, 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виды продукции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C16033-DA76-41B5-9D1B-12E774DE49E4}"/>
              </a:ext>
            </a:extLst>
          </p:cNvPr>
          <p:cNvSpPr txBox="1"/>
          <p:nvPr/>
        </p:nvSpPr>
        <p:spPr>
          <a:xfrm>
            <a:off x="1583761" y="4598046"/>
            <a:ext cx="643379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ПЛАН ОЦЕНКИ должен включать </a:t>
            </a:r>
            <a:r>
              <a:rPr lang="ru-RU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отдельно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 деятельность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 рамках подтвержденной области аккредитации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 рамках расширения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89BA0A-816B-4B8D-9F91-4D32135354C6}"/>
              </a:ext>
            </a:extLst>
          </p:cNvPr>
          <p:cNvSpPr txBox="1"/>
          <p:nvPr/>
        </p:nvSpPr>
        <p:spPr>
          <a:xfrm>
            <a:off x="1583761" y="5551034"/>
            <a:ext cx="64337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ПЛАН ОЦЕНКИ должен включать </a:t>
            </a:r>
            <a:r>
              <a:rPr lang="ru-RU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отдельно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 деятельность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для каждого места расположения ООС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45E578E4-6DDF-462E-916C-E591B8652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4260" y="6383188"/>
            <a:ext cx="5716488" cy="365125"/>
          </a:xfrm>
        </p:spPr>
        <p:txBody>
          <a:bodyPr/>
          <a:lstStyle/>
          <a:p>
            <a:r>
              <a:rPr kumimoji="0" lang="ru-RU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2/12.01.2026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4540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5A5B8B3-29A0-453B-BBE2-F6B9ECE89A02}"/>
              </a:ext>
            </a:extLst>
          </p:cNvPr>
          <p:cNvSpPr txBox="1"/>
          <p:nvPr/>
        </p:nvSpPr>
        <p:spPr>
          <a:xfrm>
            <a:off x="1381432" y="821599"/>
            <a:ext cx="76740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8900" indent="-88900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 цель, объем (методы оценки соответствия, место оценки ООС (постоянное, удаленные точки, мобильный объект, на территории заказчика))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7D2F28-DB91-420F-BD7D-8F5339F8B1A4}"/>
              </a:ext>
            </a:extLst>
          </p:cNvPr>
          <p:cNvSpPr txBox="1"/>
          <p:nvPr/>
        </p:nvSpPr>
        <p:spPr>
          <a:xfrm>
            <a:off x="2377006" y="423514"/>
            <a:ext cx="4122117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100" b="1" dirty="0"/>
              <a:t>ВСУПИТЕЛЬНОЕ СОВЕЩАНИЕ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F80530-8ADE-4259-899B-613E4F5F684E}"/>
              </a:ext>
            </a:extLst>
          </p:cNvPr>
          <p:cNvSpPr txBox="1"/>
          <p:nvPr/>
        </p:nvSpPr>
        <p:spPr>
          <a:xfrm>
            <a:off x="3202274" y="55641"/>
            <a:ext cx="2739451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100" b="1" dirty="0"/>
              <a:t>ВО ВРЕМЯ ОЦЕНКИ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B12D42-3432-4802-8434-11A28B5392BA}"/>
              </a:ext>
            </a:extLst>
          </p:cNvPr>
          <p:cNvSpPr txBox="1"/>
          <p:nvPr/>
        </p:nvSpPr>
        <p:spPr>
          <a:xfrm>
            <a:off x="1238923" y="1808281"/>
            <a:ext cx="751676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критерии оценки  ООС (стандарт (ы) на схемы аккредитации, процедуры/политики КЦА, </a:t>
            </a:r>
          </a:p>
          <a:p>
            <a:pPr marL="285750" indent="-285750">
              <a:buFontTx/>
              <a:buChar char="-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эффективность предпринятых корректирующих действий на основании его оценки  при проведении  переоценки (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переаккредитации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)/ИК;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537087-2701-4387-88CB-4219D0F0ECBF}"/>
              </a:ext>
            </a:extLst>
          </p:cNvPr>
          <p:cNvSpPr txBox="1"/>
          <p:nvPr/>
        </p:nvSpPr>
        <p:spPr>
          <a:xfrm>
            <a:off x="1307749" y="3615582"/>
            <a:ext cx="744793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6213" indent="-176213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представление членов экспертной группы руководству   организации/ООС и их роли в оценке с регистрацией присутствующих на заседании по форме Ф.КЦА-ПА3ООС.К;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E3E179EB-898B-4BE1-A27E-6ACE74388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4763" y="6391276"/>
            <a:ext cx="5716488" cy="365125"/>
          </a:xfrm>
        </p:spPr>
        <p:txBody>
          <a:bodyPr/>
          <a:lstStyle/>
          <a:p>
            <a:r>
              <a:rPr kumimoji="0" lang="ru-RU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2/12.01.2026</a:t>
            </a:r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71AF58-B6E5-436D-BCB0-D6FAD74F9A4D}"/>
              </a:ext>
            </a:extLst>
          </p:cNvPr>
          <p:cNvSpPr txBox="1"/>
          <p:nvPr/>
        </p:nvSpPr>
        <p:spPr>
          <a:xfrm>
            <a:off x="1307749" y="5467946"/>
            <a:ext cx="710380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6213" indent="-176213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подтверждение плана  и области оценки ООС, даты и времени  проведения итогового заседания и др. связанных с оценкой мероприятий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FE565B-5502-484F-BD34-F24FEFC4745E}"/>
              </a:ext>
            </a:extLst>
          </p:cNvPr>
          <p:cNvSpPr txBox="1"/>
          <p:nvPr/>
        </p:nvSpPr>
        <p:spPr>
          <a:xfrm>
            <a:off x="1396210" y="4680263"/>
            <a:ext cx="72710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8900" indent="-88900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подтверждение наличия, роли и фамилии всех сопровождающих лиц членов экспертной группы;</a:t>
            </a:r>
          </a:p>
        </p:txBody>
      </p:sp>
    </p:spTree>
    <p:extLst>
      <p:ext uri="{BB962C8B-B14F-4D97-AF65-F5344CB8AC3E}">
        <p14:creationId xmlns:p14="http://schemas.microsoft.com/office/powerpoint/2010/main" val="38509700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2A0FF17-C1A7-4063-8CDF-2102023E963D}"/>
              </a:ext>
            </a:extLst>
          </p:cNvPr>
          <p:cNvSpPr txBox="1"/>
          <p:nvPr/>
        </p:nvSpPr>
        <p:spPr>
          <a:xfrm>
            <a:off x="1431757" y="4411641"/>
            <a:ext cx="748984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6213" indent="-176213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подтверждение того, что при оценке назначенные специалисты ООС будут информироваться об ее результатах и способе оповещения ООС об обнаружениях по результатам оценки;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D29246-725B-4143-BA75-29DC8F089D88}"/>
              </a:ext>
            </a:extLst>
          </p:cNvPr>
          <p:cNvSpPr txBox="1"/>
          <p:nvPr/>
        </p:nvSpPr>
        <p:spPr>
          <a:xfrm>
            <a:off x="1565911" y="534858"/>
            <a:ext cx="722154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/>
              <a:t>НА ВСТУПИТЕЛЬНОМ СОВЕЩАНИИ ДОЛЖНЫ БЫТЬ ОЗВУЧЕНЫ</a:t>
            </a:r>
          </a:p>
          <a:p>
            <a:endParaRPr lang="ru-RU" sz="1600" dirty="0"/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DC64D18B-BD01-49DE-A8D3-B3BCC7FC9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65911" y="6332039"/>
            <a:ext cx="5716488" cy="365125"/>
          </a:xfrm>
        </p:spPr>
        <p:txBody>
          <a:bodyPr/>
          <a:lstStyle/>
          <a:p>
            <a:r>
              <a:rPr kumimoji="0" lang="ru-RU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2/12.01.2026</a:t>
            </a:r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45AAE8-8C58-49C2-9C29-3DA64702EFE7}"/>
              </a:ext>
            </a:extLst>
          </p:cNvPr>
          <p:cNvSpPr txBox="1"/>
          <p:nvPr/>
        </p:nvSpPr>
        <p:spPr>
          <a:xfrm>
            <a:off x="1408345" y="937238"/>
            <a:ext cx="737910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6213" indent="-176213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представление информации о проведенной работе по заявке ООС по форме Ф.КЦА-ПА3ООС.В (при первичной/переоценки (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переаккредитации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)/расширении аккредитации);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024A19-CBDD-49C2-87AB-0022BADFA74E}"/>
              </a:ext>
            </a:extLst>
          </p:cNvPr>
          <p:cNvSpPr txBox="1"/>
          <p:nvPr/>
        </p:nvSpPr>
        <p:spPr>
          <a:xfrm>
            <a:off x="1446380" y="2058580"/>
            <a:ext cx="730303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6213" indent="-176213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ознакомление с процедурой оценки ООС, сообщение, что результаты оценки будут основываться на выборочных данных, в связи с чем, существует элемент неясности;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9A1BF4-38E2-4343-A6F0-CAC007F2B94F}"/>
              </a:ext>
            </a:extLst>
          </p:cNvPr>
          <p:cNvSpPr txBox="1"/>
          <p:nvPr/>
        </p:nvSpPr>
        <p:spPr>
          <a:xfrm>
            <a:off x="1446380" y="3056169"/>
            <a:ext cx="702748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6213" indent="-176213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подтверждение официальных каналов связи между экспертной группой и ООС;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A737EC-0D0C-45D8-87A8-966C574A0547}"/>
              </a:ext>
            </a:extLst>
          </p:cNvPr>
          <p:cNvSpPr txBox="1"/>
          <p:nvPr/>
        </p:nvSpPr>
        <p:spPr>
          <a:xfrm>
            <a:off x="1506145" y="3776759"/>
            <a:ext cx="69079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подтверждение языка, используемого при оценке;</a:t>
            </a:r>
          </a:p>
        </p:txBody>
      </p:sp>
    </p:spTree>
    <p:extLst>
      <p:ext uri="{BB962C8B-B14F-4D97-AF65-F5344CB8AC3E}">
        <p14:creationId xmlns:p14="http://schemas.microsoft.com/office/powerpoint/2010/main" val="1562194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6521963-3C5C-455F-8956-C73C68110E89}"/>
              </a:ext>
            </a:extLst>
          </p:cNvPr>
          <p:cNvSpPr txBox="1"/>
          <p:nvPr/>
        </p:nvSpPr>
        <p:spPr>
          <a:xfrm>
            <a:off x="1556077" y="4953548"/>
            <a:ext cx="71485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система жалоб по проведению или результатам оценки;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1FA41CF8-BD22-4AD2-983C-1FEEE514A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13756" y="6292314"/>
            <a:ext cx="5716488" cy="365125"/>
          </a:xfrm>
        </p:spPr>
        <p:txBody>
          <a:bodyPr/>
          <a:lstStyle/>
          <a:p>
            <a:r>
              <a:rPr kumimoji="0" lang="ru-RU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2/12.01.2026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58E6A9-863E-4129-B2E7-72892D29BD4A}"/>
              </a:ext>
            </a:extLst>
          </p:cNvPr>
          <p:cNvSpPr txBox="1"/>
          <p:nvPr/>
        </p:nvSpPr>
        <p:spPr>
          <a:xfrm>
            <a:off x="1556079" y="200561"/>
            <a:ext cx="722154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/>
              <a:t>НА ВСТУПИТЕЛЬНОМ СОВЕЩАНИИ ДОЛЖНЫ БЫТЬ ОЗВУЧЕНЫ</a:t>
            </a:r>
          </a:p>
          <a:p>
            <a:endParaRPr lang="ru-RU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BD4B06-4495-4B37-9587-0C32AFB0CD80}"/>
              </a:ext>
            </a:extLst>
          </p:cNvPr>
          <p:cNvSpPr txBox="1"/>
          <p:nvPr/>
        </p:nvSpPr>
        <p:spPr>
          <a:xfrm>
            <a:off x="1460090" y="683957"/>
            <a:ext cx="72215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подтверждение наличия ресурсов и оборудования, необходимых экспертной группе;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C572CF-9FAC-45BA-B6D4-8A6C5798DF31}"/>
              </a:ext>
            </a:extLst>
          </p:cNvPr>
          <p:cNvSpPr txBox="1"/>
          <p:nvPr/>
        </p:nvSpPr>
        <p:spPr>
          <a:xfrm>
            <a:off x="1556078" y="1414441"/>
            <a:ext cx="712555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6213" indent="-176213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 заверение соблюдении беспристрастности,  конфиденциальности и режима работы ООС;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101EE8-2814-4556-95A2-9AA9F8C7F832}"/>
              </a:ext>
            </a:extLst>
          </p:cNvPr>
          <p:cNvSpPr txBox="1"/>
          <p:nvPr/>
        </p:nvSpPr>
        <p:spPr>
          <a:xfrm>
            <a:off x="1508084" y="2149691"/>
            <a:ext cx="712555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6213" indent="-176213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подтверждение техники безопасности, аварийных и охранных процедур для экспертной группы (при необходимости);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1EEBFBA-8925-4341-924A-D24A97082912}"/>
              </a:ext>
            </a:extLst>
          </p:cNvPr>
          <p:cNvSpPr txBox="1"/>
          <p:nvPr/>
        </p:nvSpPr>
        <p:spPr>
          <a:xfrm>
            <a:off x="1508084" y="2907480"/>
            <a:ext cx="72215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6213" indent="-176213"/>
            <a:r>
              <a:rPr lang="ru-RU" dirty="0"/>
              <a:t>- 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классификация несоответствий с описанием мер, предпринимаемых со стороны КЦА;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4C4A800-4DAC-4B3F-8CBC-E788E51AC368}"/>
              </a:ext>
            </a:extLst>
          </p:cNvPr>
          <p:cNvSpPr txBox="1"/>
          <p:nvPr/>
        </p:nvSpPr>
        <p:spPr>
          <a:xfrm>
            <a:off x="1556078" y="3637964"/>
            <a:ext cx="669122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6213" indent="-176213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известить об ознакомлении с содержанием заключительного отчета с отражением несоответствий;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1C5330F-ACDE-43F1-AD61-EAE5C7A78E3A}"/>
              </a:ext>
            </a:extLst>
          </p:cNvPr>
          <p:cNvSpPr txBox="1"/>
          <p:nvPr/>
        </p:nvSpPr>
        <p:spPr>
          <a:xfrm>
            <a:off x="1556077" y="4407730"/>
            <a:ext cx="71255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6213" marR="0" lvl="0" indent="-1762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- условия, при которых оценка может быть прекращена;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87CC283-38D9-4427-AADB-779A0A669AB3}"/>
              </a:ext>
            </a:extLst>
          </p:cNvPr>
          <p:cNvSpPr txBox="1"/>
          <p:nvPr/>
        </p:nvSpPr>
        <p:spPr>
          <a:xfrm>
            <a:off x="1556077" y="5534130"/>
            <a:ext cx="65728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возможность персонала ООС задать вопросы.</a:t>
            </a:r>
          </a:p>
        </p:txBody>
      </p:sp>
    </p:spTree>
    <p:extLst>
      <p:ext uri="{BB962C8B-B14F-4D97-AF65-F5344CB8AC3E}">
        <p14:creationId xmlns:p14="http://schemas.microsoft.com/office/powerpoint/2010/main" val="33896029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C52A4AEA-0FDB-4246-8C45-BFB2376AA4F0}"/>
              </a:ext>
            </a:extLst>
          </p:cNvPr>
          <p:cNvSpPr txBox="1"/>
          <p:nvPr/>
        </p:nvSpPr>
        <p:spPr>
          <a:xfrm>
            <a:off x="3199233" y="298154"/>
            <a:ext cx="457200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100" b="1" dirty="0"/>
              <a:t>ВО ВРЕМЯ ОЦЕНКИ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B0480D-4AC3-4B36-9368-A95A8A662130}"/>
              </a:ext>
            </a:extLst>
          </p:cNvPr>
          <p:cNvSpPr txBox="1"/>
          <p:nvPr/>
        </p:nvSpPr>
        <p:spPr>
          <a:xfrm>
            <a:off x="1588159" y="986891"/>
            <a:ext cx="722154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РАБОЧИЕ ЗАПИСИ ВО/О/ТЭ должны включать </a:t>
            </a:r>
            <a:r>
              <a:rPr lang="ru-RU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отдельно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 записи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 рамках подтвержденной области аккредитации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214313" indent="-214313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 рамках расширения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89BA0A-816B-4B8D-9F91-4D32135354C6}"/>
              </a:ext>
            </a:extLst>
          </p:cNvPr>
          <p:cNvSpPr txBox="1"/>
          <p:nvPr/>
        </p:nvSpPr>
        <p:spPr>
          <a:xfrm>
            <a:off x="1588159" y="2109628"/>
            <a:ext cx="706914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РАБОЧИЕ ЗАПИСИ ВО/О/ТЭ должны включать </a:t>
            </a:r>
            <a:r>
              <a:rPr lang="ru-RU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отдельно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записи</a:t>
            </a:r>
            <a:r>
              <a:rPr lang="ru-RU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- для каждого места расположения ООС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1A4205-4503-471D-9181-23D3F3C1E913}"/>
              </a:ext>
            </a:extLst>
          </p:cNvPr>
          <p:cNvSpPr txBox="1"/>
          <p:nvPr/>
        </p:nvSpPr>
        <p:spPr>
          <a:xfrm>
            <a:off x="1588160" y="3570919"/>
            <a:ext cx="4969955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6.2 Персонал</a:t>
            </a:r>
            <a:r>
              <a:rPr lang="ru-RU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Постоянная производственная площадь</a:t>
            </a: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……..</a:t>
            </a: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Расширение:</a:t>
            </a:r>
          </a:p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Удаленная точка Г. Джалал-Абад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……..</a:t>
            </a: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Расширение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763618-C961-4866-94F7-9E100A7177FF}"/>
              </a:ext>
            </a:extLst>
          </p:cNvPr>
          <p:cNvSpPr txBox="1"/>
          <p:nvPr/>
        </p:nvSpPr>
        <p:spPr>
          <a:xfrm>
            <a:off x="4018935" y="3105362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ПРИМЕР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16093E-3182-434E-9FD4-3375CAE2EBBC}"/>
              </a:ext>
            </a:extLst>
          </p:cNvPr>
          <p:cNvSpPr txBox="1"/>
          <p:nvPr/>
        </p:nvSpPr>
        <p:spPr>
          <a:xfrm>
            <a:off x="1588159" y="6329014"/>
            <a:ext cx="457200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2/12.01.2026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318920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1926</TotalTime>
  <Words>2314</Words>
  <Application>Microsoft Office PowerPoint</Application>
  <PresentationFormat>Экран (4:3)</PresentationFormat>
  <Paragraphs>403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Madina</cp:lastModifiedBy>
  <cp:revision>33</cp:revision>
  <dcterms:created xsi:type="dcterms:W3CDTF">2024-10-20T18:20:02Z</dcterms:created>
  <dcterms:modified xsi:type="dcterms:W3CDTF">2026-01-15T07:42:04Z</dcterms:modified>
</cp:coreProperties>
</file>